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289" r:id="rId4"/>
    <p:sldId id="290" r:id="rId5"/>
    <p:sldId id="278" r:id="rId6"/>
    <p:sldId id="291" r:id="rId7"/>
    <p:sldId id="292" r:id="rId8"/>
    <p:sldId id="293" r:id="rId9"/>
    <p:sldId id="280" r:id="rId10"/>
    <p:sldId id="294" r:id="rId11"/>
    <p:sldId id="295" r:id="rId12"/>
    <p:sldId id="296" r:id="rId13"/>
    <p:sldId id="297" r:id="rId14"/>
    <p:sldId id="298" r:id="rId15"/>
    <p:sldId id="299" r:id="rId16"/>
    <p:sldId id="260" r:id="rId17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70C0"/>
    <a:srgbClr val="95B3D7"/>
    <a:srgbClr val="F0DB10"/>
    <a:srgbClr val="8EB4E3"/>
    <a:srgbClr val="FFFF00"/>
    <a:srgbClr val="385D8A"/>
    <a:srgbClr val="FFFFFF"/>
    <a:srgbClr val="FBFBF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576" y="-96"/>
      </p:cViewPr>
      <p:guideLst>
        <p:guide orient="horz" pos="20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FA63F-463D-460B-A123-44A0C4C9C195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6E71A-8270-4A7F-B3D7-8F7C189E71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ACD9-18CA-4B19-9BEB-549B262A7D6E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BB23A-9700-4DCD-ABCC-0FEE15E442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izorg.su/kantselyarskie-tovary-r/p970421-kantselyarskie-tovar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03644"/>
            <a:ext cx="9144000" cy="3574262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Линейная функция</a:t>
            </a: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Алгебра </a:t>
            </a:r>
            <a:b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7 класс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6334125"/>
            <a:ext cx="9144000" cy="523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Учитель математики: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Айшаева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Ф.С.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869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Координатная плоскость</a:t>
            </a:r>
            <a:endParaRPr lang="ru-RU" sz="2800" b="1" dirty="0">
              <a:solidFill>
                <a:srgbClr val="0070C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3557588"/>
            <a:ext cx="9144000" cy="0"/>
          </a:xfrm>
          <a:prstGeom prst="line">
            <a:avLst/>
          </a:prstGeom>
          <a:ln w="44450">
            <a:solidFill>
              <a:schemeClr val="tx1"/>
            </a:solidFill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82014" y="3446933"/>
            <a:ext cx="46198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i="1" dirty="0" err="1" smtClean="0">
                <a:solidFill>
                  <a:srgbClr val="0070C0"/>
                </a:solidFill>
                <a:latin typeface="+mn-lt"/>
                <a:cs typeface="+mn-cs"/>
              </a:rPr>
              <a:t>х</a:t>
            </a:r>
            <a:endParaRPr lang="ru-RU" sz="40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6703" y="3557588"/>
            <a:ext cx="3754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 dirty="0" smtClean="0">
                <a:solidFill>
                  <a:srgbClr val="0070C0"/>
                </a:solidFill>
                <a:latin typeface="+mn-lt"/>
                <a:cs typeface="+mn-cs"/>
              </a:rPr>
              <a:t>0</a:t>
            </a:r>
            <a:endParaRPr lang="ru-RU" sz="24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33480" y="1824317"/>
            <a:ext cx="3110520" cy="506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 smtClean="0">
                <a:solidFill>
                  <a:srgbClr val="C00000"/>
                </a:solidFill>
                <a:latin typeface="Bookman Old Style"/>
              </a:rPr>
              <a:t>начало отсчета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4572000" y="600635"/>
            <a:ext cx="0" cy="6257367"/>
          </a:xfrm>
          <a:prstGeom prst="line">
            <a:avLst/>
          </a:prstGeom>
          <a:ln w="44450">
            <a:solidFill>
              <a:schemeClr val="tx1"/>
            </a:solidFill>
            <a:headEnd type="none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322988" y="3557588"/>
            <a:ext cx="3994990" cy="461665"/>
            <a:chOff x="322988" y="3557588"/>
            <a:chExt cx="3994990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810008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-5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12928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-4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03971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-3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30647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-2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44772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-1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90728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-6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9238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-7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2988" y="355758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-8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488180" y="1088988"/>
            <a:ext cx="160020" cy="1972011"/>
            <a:chOff x="4488180" y="1088988"/>
            <a:chExt cx="160020" cy="1972011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4495800" y="3060999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495800" y="256726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4495800" y="207577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4495800" y="158809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4488180" y="108898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Группа 40"/>
          <p:cNvGrpSpPr/>
          <p:nvPr/>
        </p:nvGrpSpPr>
        <p:grpSpPr>
          <a:xfrm>
            <a:off x="4495800" y="4045548"/>
            <a:ext cx="152400" cy="1977390"/>
            <a:chOff x="4495800" y="4045548"/>
            <a:chExt cx="152400" cy="1977390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495800" y="404554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4495800" y="454465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4495800" y="503614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4495800" y="553144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4495800" y="6022938"/>
              <a:ext cx="152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4098794" y="3812858"/>
            <a:ext cx="473206" cy="2442865"/>
            <a:chOff x="4098794" y="3812858"/>
            <a:chExt cx="473206" cy="2442865"/>
          </a:xfrm>
        </p:grpSpPr>
        <p:sp>
          <p:nvSpPr>
            <p:cNvPr id="48" name="TextBox 47"/>
            <p:cNvSpPr txBox="1"/>
            <p:nvPr/>
          </p:nvSpPr>
          <p:spPr>
            <a:xfrm>
              <a:off x="4098794" y="579405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-5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098794" y="529494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-4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98794" y="478821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-3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098794" y="429291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-2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98794" y="3812858"/>
              <a:ext cx="4732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-1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4572000" y="844868"/>
            <a:ext cx="375424" cy="2446675"/>
            <a:chOff x="4572000" y="844868"/>
            <a:chExt cx="375424" cy="2446675"/>
          </a:xfrm>
        </p:grpSpPr>
        <p:sp>
          <p:nvSpPr>
            <p:cNvPr id="54" name="TextBox 53"/>
            <p:cNvSpPr txBox="1"/>
            <p:nvPr/>
          </p:nvSpPr>
          <p:spPr>
            <a:xfrm>
              <a:off x="4572000" y="282987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1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2000" y="234219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2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72000" y="186594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3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572000" y="134397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4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572000" y="84486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5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4886025" y="3557588"/>
            <a:ext cx="3888692" cy="461665"/>
            <a:chOff x="4886025" y="3557588"/>
            <a:chExt cx="3888692" cy="461665"/>
          </a:xfrm>
        </p:grpSpPr>
        <p:sp>
          <p:nvSpPr>
            <p:cNvPr id="60" name="TextBox 59"/>
            <p:cNvSpPr txBox="1"/>
            <p:nvPr/>
          </p:nvSpPr>
          <p:spPr>
            <a:xfrm>
              <a:off x="4886025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1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386255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2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888728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3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388509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4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897269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7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413624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6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895464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5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39929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8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628649" y="3487274"/>
            <a:ext cx="3455671" cy="140407"/>
            <a:chOff x="546847" y="3487274"/>
            <a:chExt cx="3523802" cy="140407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2062779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2563010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3056517" y="3487274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3573108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4070649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1548877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1042147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546847" y="3493210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Группа 78"/>
          <p:cNvGrpSpPr/>
          <p:nvPr/>
        </p:nvGrpSpPr>
        <p:grpSpPr>
          <a:xfrm>
            <a:off x="5080747" y="3490352"/>
            <a:ext cx="3453653" cy="142035"/>
            <a:chOff x="5080747" y="3490352"/>
            <a:chExt cx="3523353" cy="142035"/>
          </a:xfrm>
        </p:grpSpPr>
        <p:cxnSp>
          <p:nvCxnSpPr>
            <p:cNvPr id="80" name="Прямая соединительная линия 79"/>
            <p:cNvCxnSpPr/>
            <p:nvPr/>
          </p:nvCxnSpPr>
          <p:spPr>
            <a:xfrm>
              <a:off x="5080747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5584788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6089725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6594886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7595347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7086376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8102077" y="3490352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8604100" y="3497916"/>
              <a:ext cx="0" cy="1344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Прямая со стрелкой 87"/>
          <p:cNvCxnSpPr/>
          <p:nvPr/>
        </p:nvCxnSpPr>
        <p:spPr>
          <a:xfrm flipH="1">
            <a:off x="4593553" y="2303929"/>
            <a:ext cx="1592094" cy="1230597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Овал 88"/>
          <p:cNvSpPr/>
          <p:nvPr/>
        </p:nvSpPr>
        <p:spPr>
          <a:xfrm>
            <a:off x="4541520" y="3524974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0" name="Прямоугольник 89"/>
          <p:cNvSpPr/>
          <p:nvPr/>
        </p:nvSpPr>
        <p:spPr>
          <a:xfrm>
            <a:off x="0" y="3051081"/>
            <a:ext cx="3110520" cy="506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i="1" dirty="0" smtClean="0">
                <a:solidFill>
                  <a:srgbClr val="C00000"/>
                </a:solidFill>
                <a:latin typeface="Bookman Old Style"/>
              </a:rPr>
              <a:t>ось абсцисс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16200000">
            <a:off x="3613956" y="5010091"/>
            <a:ext cx="2422595" cy="506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i="1" smtClean="0">
                <a:solidFill>
                  <a:srgbClr val="C00000"/>
                </a:solidFill>
                <a:latin typeface="Bookman Old Style"/>
              </a:rPr>
              <a:t>ось </a:t>
            </a:r>
            <a:r>
              <a:rPr lang="ru-RU" sz="2600" i="1" dirty="0" smtClean="0">
                <a:solidFill>
                  <a:srgbClr val="C00000"/>
                </a:solidFill>
                <a:latin typeface="Bookman Old Style"/>
              </a:rPr>
              <a:t>ординат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1057836" y="5212977"/>
            <a:ext cx="2447365" cy="506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i="1" dirty="0" smtClean="0">
                <a:solidFill>
                  <a:srgbClr val="C00000"/>
                </a:solidFill>
                <a:latin typeface="Bookman Old Style"/>
              </a:rPr>
              <a:t>координаты </a:t>
            </a:r>
            <a:endParaRPr lang="ru-RU" dirty="0"/>
          </a:p>
        </p:txBody>
      </p:sp>
      <p:cxnSp>
        <p:nvCxnSpPr>
          <p:cNvPr id="93" name="Прямая со стрелкой 92"/>
          <p:cNvCxnSpPr>
            <a:stCxn id="92" idx="0"/>
          </p:cNvCxnSpPr>
          <p:nvPr/>
        </p:nvCxnSpPr>
        <p:spPr>
          <a:xfrm flipH="1" flipV="1">
            <a:off x="1694329" y="3899647"/>
            <a:ext cx="587190" cy="131333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92" idx="0"/>
          </p:cNvCxnSpPr>
          <p:nvPr/>
        </p:nvCxnSpPr>
        <p:spPr>
          <a:xfrm flipV="1">
            <a:off x="2281519" y="4616824"/>
            <a:ext cx="1940857" cy="596153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4008437" y="407906"/>
            <a:ext cx="563563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i="1" dirty="0" smtClean="0">
                <a:solidFill>
                  <a:srgbClr val="0070C0"/>
                </a:solidFill>
                <a:latin typeface="+mn-lt"/>
                <a:cs typeface="+mn-cs"/>
              </a:rPr>
              <a:t>у</a:t>
            </a:r>
            <a:endParaRPr lang="ru-RU" sz="40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89" grpId="0" animBg="1"/>
      <p:bldP spid="90" grpId="0"/>
      <p:bldP spid="91" grpId="0"/>
      <p:bldP spid="92" grpId="0"/>
      <p:bldP spid="9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869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Координатная плоскость</a:t>
            </a:r>
            <a:endParaRPr lang="ru-RU" sz="2800" b="1" dirty="0">
              <a:solidFill>
                <a:srgbClr val="0070C0"/>
              </a:solidFill>
            </a:endParaRPr>
          </a:p>
        </p:txBody>
      </p:sp>
      <p:grpSp>
        <p:nvGrpSpPr>
          <p:cNvPr id="171" name="Группа 170"/>
          <p:cNvGrpSpPr/>
          <p:nvPr/>
        </p:nvGrpSpPr>
        <p:grpSpPr>
          <a:xfrm>
            <a:off x="0" y="407906"/>
            <a:ext cx="9144000" cy="6450096"/>
            <a:chOff x="0" y="407906"/>
            <a:chExt cx="9144000" cy="645009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х</a:t>
              </a:r>
              <a:endParaRPr lang="ru-RU" sz="40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0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572000" y="600635"/>
              <a:ext cx="0" cy="6257367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-6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-7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-8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3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7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7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6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8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Овал 88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008437" y="40790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у</a:t>
              </a:r>
              <a:endParaRPr lang="ru-RU" sz="40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72" name="Прямоугольник 171"/>
          <p:cNvSpPr/>
          <p:nvPr/>
        </p:nvSpPr>
        <p:spPr>
          <a:xfrm>
            <a:off x="2099655" y="4805642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III</a:t>
            </a:r>
            <a:endParaRPr lang="ru-RU" sz="3600" dirty="0"/>
          </a:p>
        </p:txBody>
      </p:sp>
      <p:sp>
        <p:nvSpPr>
          <p:cNvPr id="173" name="Прямоугольник 172"/>
          <p:cNvSpPr/>
          <p:nvPr/>
        </p:nvSpPr>
        <p:spPr>
          <a:xfrm>
            <a:off x="2042505" y="1595717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II</a:t>
            </a:r>
            <a:endParaRPr lang="ru-RU" sz="3600" dirty="0"/>
          </a:p>
        </p:txBody>
      </p:sp>
      <p:sp>
        <p:nvSpPr>
          <p:cNvPr id="174" name="Прямоугольник 173"/>
          <p:cNvSpPr/>
          <p:nvPr/>
        </p:nvSpPr>
        <p:spPr>
          <a:xfrm>
            <a:off x="6443055" y="1605242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</a:t>
            </a:r>
            <a:endParaRPr lang="ru-RU" sz="3600" dirty="0"/>
          </a:p>
        </p:txBody>
      </p:sp>
      <p:sp>
        <p:nvSpPr>
          <p:cNvPr id="175" name="Прямоугольник 174"/>
          <p:cNvSpPr/>
          <p:nvPr/>
        </p:nvSpPr>
        <p:spPr>
          <a:xfrm>
            <a:off x="6443055" y="4805642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IV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73" grpId="0"/>
      <p:bldP spid="174" grpId="0"/>
      <p:bldP spid="1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869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Координатная плоскость</a:t>
            </a:r>
            <a:endParaRPr lang="ru-RU" sz="2800" b="1" dirty="0">
              <a:solidFill>
                <a:srgbClr val="0070C0"/>
              </a:solidFill>
            </a:endParaRPr>
          </a:p>
        </p:txBody>
      </p:sp>
      <p:grpSp>
        <p:nvGrpSpPr>
          <p:cNvPr id="2" name="Группа 170"/>
          <p:cNvGrpSpPr/>
          <p:nvPr/>
        </p:nvGrpSpPr>
        <p:grpSpPr>
          <a:xfrm>
            <a:off x="0" y="407906"/>
            <a:ext cx="9144000" cy="6450096"/>
            <a:chOff x="0" y="407906"/>
            <a:chExt cx="9144000" cy="645009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solidFill>
                    <a:srgbClr val="0070C0"/>
                  </a:solidFill>
                  <a:latin typeface="+mn-lt"/>
                  <a:cs typeface="+mn-cs"/>
                </a:rPr>
                <a:t>х</a:t>
              </a:r>
              <a:endParaRPr lang="ru-RU" sz="40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0</a:t>
              </a:r>
              <a:endParaRPr lang="ru-RU" sz="24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572000" y="600635"/>
              <a:ext cx="0" cy="6257367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-6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-7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-8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-1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1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2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3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4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7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6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5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8</a:t>
                </a:r>
                <a:endParaRPr lang="ru-RU" sz="2400" i="1" dirty="0">
                  <a:solidFill>
                    <a:srgbClr val="0070C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Овал 88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008437" y="40790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solidFill>
                    <a:srgbClr val="0070C0"/>
                  </a:solidFill>
                  <a:latin typeface="+mn-lt"/>
                  <a:cs typeface="+mn-cs"/>
                </a:rPr>
                <a:t>у</a:t>
              </a:r>
              <a:endParaRPr lang="ru-RU" sz="4000" i="1" dirty="0">
                <a:solidFill>
                  <a:srgbClr val="0070C0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72" name="Прямоугольник 171"/>
          <p:cNvSpPr/>
          <p:nvPr/>
        </p:nvSpPr>
        <p:spPr>
          <a:xfrm>
            <a:off x="0" y="5367617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III</a:t>
            </a:r>
            <a:endParaRPr lang="ru-RU" sz="3600" dirty="0"/>
          </a:p>
        </p:txBody>
      </p:sp>
      <p:sp>
        <p:nvSpPr>
          <p:cNvPr id="173" name="Прямоугольник 172"/>
          <p:cNvSpPr/>
          <p:nvPr/>
        </p:nvSpPr>
        <p:spPr>
          <a:xfrm>
            <a:off x="0" y="852767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II</a:t>
            </a:r>
            <a:endParaRPr lang="ru-RU" sz="3600" dirty="0"/>
          </a:p>
        </p:txBody>
      </p:sp>
      <p:sp>
        <p:nvSpPr>
          <p:cNvPr id="174" name="Прямоугольник 173"/>
          <p:cNvSpPr/>
          <p:nvPr/>
        </p:nvSpPr>
        <p:spPr>
          <a:xfrm>
            <a:off x="8357580" y="852767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</a:t>
            </a:r>
            <a:endParaRPr lang="ru-RU" sz="3600" dirty="0"/>
          </a:p>
        </p:txBody>
      </p:sp>
      <p:sp>
        <p:nvSpPr>
          <p:cNvPr id="175" name="Прямоугольник 174"/>
          <p:cNvSpPr/>
          <p:nvPr/>
        </p:nvSpPr>
        <p:spPr>
          <a:xfrm>
            <a:off x="8357580" y="5367617"/>
            <a:ext cx="786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  <a:latin typeface="Bookman Old Style"/>
              </a:rPr>
              <a:t>IV</a:t>
            </a:r>
            <a:endParaRPr lang="ru-RU" sz="3600" dirty="0"/>
          </a:p>
        </p:txBody>
      </p:sp>
      <p:sp>
        <p:nvSpPr>
          <p:cNvPr id="79" name="TextBox 78"/>
          <p:cNvSpPr txBox="1"/>
          <p:nvPr/>
        </p:nvSpPr>
        <p:spPr>
          <a:xfrm>
            <a:off x="5779130" y="1732433"/>
            <a:ext cx="5373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i="1" dirty="0" smtClean="0">
                <a:solidFill>
                  <a:srgbClr val="0070C0"/>
                </a:solidFill>
                <a:latin typeface="+mn-lt"/>
                <a:cs typeface="+mn-cs"/>
              </a:rPr>
              <a:t>М</a:t>
            </a:r>
            <a:endParaRPr lang="ru-RU" sz="32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6025179" y="229344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0" name="Прямоугольник 89"/>
          <p:cNvSpPr/>
          <p:nvPr/>
        </p:nvSpPr>
        <p:spPr>
          <a:xfrm>
            <a:off x="6152095" y="1739445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(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x &gt;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; 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y &gt;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)</a:t>
            </a:r>
            <a:endParaRPr lang="ru-RU" sz="3200" i="1" dirty="0">
              <a:solidFill>
                <a:srgbClr val="0070C0"/>
              </a:solidFill>
              <a:latin typeface="Bookman Old Styl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092830" y="1237133"/>
            <a:ext cx="47961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 smtClean="0">
                <a:solidFill>
                  <a:srgbClr val="0070C0"/>
                </a:solidFill>
                <a:latin typeface="+mn-lt"/>
                <a:cs typeface="+mn-cs"/>
              </a:rPr>
              <a:t>K</a:t>
            </a:r>
            <a:endParaRPr lang="ru-RU" sz="32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1329354" y="178862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3" name="Прямоугольник 92"/>
          <p:cNvSpPr/>
          <p:nvPr/>
        </p:nvSpPr>
        <p:spPr>
          <a:xfrm>
            <a:off x="1465795" y="1244145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(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x &lt;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; 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y &gt;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)</a:t>
            </a:r>
            <a:endParaRPr lang="ru-RU" sz="3200" i="1" dirty="0">
              <a:solidFill>
                <a:srgbClr val="0070C0"/>
              </a:solidFill>
              <a:latin typeface="Bookman Old Style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35655" y="4447058"/>
            <a:ext cx="4315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 smtClean="0">
                <a:solidFill>
                  <a:srgbClr val="0070C0"/>
                </a:solidFill>
                <a:latin typeface="+mn-lt"/>
                <a:cs typeface="+mn-cs"/>
              </a:rPr>
              <a:t>P</a:t>
            </a:r>
            <a:endParaRPr lang="ru-RU" sz="32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1081704" y="500807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7" name="Прямоугольник 96"/>
          <p:cNvSpPr/>
          <p:nvPr/>
        </p:nvSpPr>
        <p:spPr>
          <a:xfrm>
            <a:off x="1208620" y="4454070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(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x &lt;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; 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y &lt;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)</a:t>
            </a:r>
            <a:endParaRPr lang="ru-RU" sz="3200" i="1" dirty="0">
              <a:solidFill>
                <a:srgbClr val="0070C0"/>
              </a:solidFill>
              <a:latin typeface="Bookman Old Style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88530" y="4923308"/>
            <a:ext cx="47961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 smtClean="0">
                <a:solidFill>
                  <a:srgbClr val="0070C0"/>
                </a:solidFill>
                <a:latin typeface="+mn-lt"/>
                <a:cs typeface="+mn-cs"/>
              </a:rPr>
              <a:t>N</a:t>
            </a:r>
            <a:endParaRPr lang="ru-RU" sz="3200" i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5034579" y="548432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0" name="Прямоугольник 99"/>
          <p:cNvSpPr/>
          <p:nvPr/>
        </p:nvSpPr>
        <p:spPr>
          <a:xfrm>
            <a:off x="5161495" y="4930320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(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x &gt;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; </a:t>
            </a:r>
            <a:r>
              <a:rPr lang="en-US" sz="3200" i="1" dirty="0" smtClean="0">
                <a:solidFill>
                  <a:srgbClr val="0070C0"/>
                </a:solidFill>
                <a:latin typeface="Bookman Old Style"/>
              </a:rPr>
              <a:t>y &lt; 0</a:t>
            </a:r>
            <a:r>
              <a:rPr lang="ru-RU" sz="3200" i="1" dirty="0" smtClean="0">
                <a:solidFill>
                  <a:srgbClr val="0070C0"/>
                </a:solidFill>
                <a:latin typeface="Bookman Old Style"/>
              </a:rPr>
              <a:t>)</a:t>
            </a:r>
            <a:endParaRPr lang="ru-RU" sz="3200" i="1" dirty="0">
              <a:solidFill>
                <a:srgbClr val="0070C0"/>
              </a:solidFill>
              <a:latin typeface="Bookman Old Sty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8" grpId="0" animBg="1"/>
      <p:bldP spid="90" grpId="0"/>
      <p:bldP spid="91" grpId="0"/>
      <p:bldP spid="92" grpId="0" animBg="1"/>
      <p:bldP spid="93" grpId="0"/>
      <p:bldP spid="94" grpId="0"/>
      <p:bldP spid="96" grpId="0" animBg="1"/>
      <p:bldP spid="97" grpId="0"/>
      <p:bldP spid="98" grpId="0"/>
      <p:bldP spid="99" grpId="0" animBg="1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-1"/>
            <a:ext cx="9144000" cy="828675"/>
          </a:xfrm>
          <a:prstGeom prst="rect">
            <a:avLst/>
          </a:prstGeom>
          <a:solidFill>
            <a:schemeClr val="bg1">
              <a:alpha val="69804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Линейное уравнение с двумя переменными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 его график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1462" y="964327"/>
            <a:ext cx="860107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i="1" dirty="0" smtClean="0">
                <a:solidFill>
                  <a:schemeClr val="dk1"/>
                </a:solidFill>
              </a:rPr>
              <a:t>Из городов A и В, расстояние между которыми 500 км, навстречу друг другу вышли два поезда, каждый со своей постоянной скоростью. Известно, что первый поезд вышел на 2 ч раньше второго. Через 3 ч после выхода второго поезда они встретились. Чему равны скорости поездов?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0999" y="3063875"/>
          <a:ext cx="8429624" cy="1803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726"/>
                <a:gridCol w="2076450"/>
                <a:gridCol w="2124075"/>
                <a:gridCol w="2619373"/>
              </a:tblGrid>
              <a:tr h="601133">
                <a:tc>
                  <a:txBody>
                    <a:bodyPr/>
                    <a:lstStyle/>
                    <a:p>
                      <a:pPr algn="ctr"/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/>
                        <a:t>v</a:t>
                      </a:r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/>
                        <a:t>t</a:t>
                      </a:r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/>
                        <a:t>s</a:t>
                      </a:r>
                      <a:endParaRPr lang="ru-RU" sz="2400" i="1" dirty="0"/>
                    </a:p>
                  </a:txBody>
                  <a:tcPr anchor="ctr"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/>
                        <a:t>1 </a:t>
                      </a:r>
                      <a:r>
                        <a:rPr lang="ru-RU" sz="2400" i="1" dirty="0" smtClean="0"/>
                        <a:t>поезд</a:t>
                      </a:r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i="1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endParaRPr lang="ru-RU" sz="2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2 поезд</a:t>
                      </a:r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i="1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endParaRPr lang="ru-RU" sz="2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Правая фигурная скобка 5"/>
          <p:cNvSpPr/>
          <p:nvPr/>
        </p:nvSpPr>
        <p:spPr>
          <a:xfrm>
            <a:off x="7343775" y="3752850"/>
            <a:ext cx="268605" cy="1028699"/>
          </a:xfrm>
          <a:prstGeom prst="rightBrace">
            <a:avLst>
              <a:gd name="adj1" fmla="val 66667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6477" y="4025890"/>
            <a:ext cx="1282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i="1" dirty="0" smtClean="0">
                <a:solidFill>
                  <a:srgbClr val="C00000"/>
                </a:solidFill>
              </a:rPr>
              <a:t>500</a:t>
            </a:r>
            <a:r>
              <a:rPr lang="ru-RU" sz="2400" i="1" dirty="0" smtClean="0">
                <a:solidFill>
                  <a:prstClr val="black"/>
                </a:solidFill>
              </a:rPr>
              <a:t> км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30683" y="3752205"/>
            <a:ext cx="1234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i="1" dirty="0" err="1" smtClean="0">
                <a:solidFill>
                  <a:srgbClr val="C00000"/>
                </a:solidFill>
              </a:rPr>
              <a:t>х</a:t>
            </a:r>
            <a:r>
              <a:rPr lang="ru-RU" sz="2400" i="1" dirty="0" smtClean="0">
                <a:solidFill>
                  <a:prstClr val="black"/>
                </a:solidFill>
              </a:rPr>
              <a:t> км/ч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02817" y="4323705"/>
            <a:ext cx="12522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i="1" dirty="0" smtClean="0">
                <a:solidFill>
                  <a:srgbClr val="C00000"/>
                </a:solidFill>
              </a:rPr>
              <a:t>у</a:t>
            </a:r>
            <a:r>
              <a:rPr lang="ru-RU" sz="2400" i="1" dirty="0" smtClean="0">
                <a:solidFill>
                  <a:prstClr val="black"/>
                </a:solidFill>
              </a:rPr>
              <a:t> км/ч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42638" y="3752205"/>
            <a:ext cx="1763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i="1" dirty="0" smtClean="0">
                <a:solidFill>
                  <a:prstClr val="black"/>
                </a:solidFill>
              </a:rPr>
              <a:t>2 + 3 = </a:t>
            </a:r>
            <a:r>
              <a:rPr lang="ru-RU" sz="2400" i="1" dirty="0" smtClean="0">
                <a:solidFill>
                  <a:srgbClr val="C00000"/>
                </a:solidFill>
              </a:rPr>
              <a:t>5 </a:t>
            </a:r>
            <a:r>
              <a:rPr lang="ru-RU" sz="2400" i="1" dirty="0" smtClean="0">
                <a:solidFill>
                  <a:prstClr val="black"/>
                </a:solidFill>
              </a:rPr>
              <a:t>ч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13214" y="4333230"/>
            <a:ext cx="641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i="1" dirty="0" smtClean="0">
                <a:solidFill>
                  <a:srgbClr val="C00000"/>
                </a:solidFill>
              </a:rPr>
              <a:t>3 </a:t>
            </a:r>
            <a:r>
              <a:rPr lang="ru-RU" sz="2400" i="1" dirty="0" smtClean="0">
                <a:solidFill>
                  <a:prstClr val="black"/>
                </a:solidFill>
              </a:rPr>
              <a:t>ч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04989" y="3742680"/>
            <a:ext cx="10679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i="1" dirty="0" smtClean="0">
                <a:solidFill>
                  <a:srgbClr val="C00000"/>
                </a:solidFill>
              </a:rPr>
              <a:t>5х </a:t>
            </a:r>
            <a:r>
              <a:rPr lang="ru-RU" sz="2400" i="1" dirty="0" smtClean="0">
                <a:solidFill>
                  <a:prstClr val="black"/>
                </a:solidFill>
              </a:rPr>
              <a:t>км</a:t>
            </a:r>
            <a:endParaRPr lang="ru-RU" sz="2400" i="1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24748" y="4323705"/>
            <a:ext cx="1085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3у </a:t>
            </a:r>
            <a:r>
              <a:rPr lang="ru-RU" sz="2400" i="1" dirty="0" smtClean="0">
                <a:solidFill>
                  <a:prstClr val="black"/>
                </a:solidFill>
              </a:rPr>
              <a:t>км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88636" y="5038080"/>
            <a:ext cx="256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5х + 3у = 500</a:t>
            </a:r>
            <a:endParaRPr lang="ru-RU" sz="2800" i="1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80057" y="5600055"/>
            <a:ext cx="3183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5х + 3у – 500 = 0</a:t>
            </a:r>
            <a:endParaRPr lang="ru-RU" sz="2800" i="1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02714" y="5337389"/>
            <a:ext cx="68320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i="1" dirty="0" smtClean="0">
                <a:solidFill>
                  <a:prstClr val="black"/>
                </a:solidFill>
              </a:rPr>
              <a:t>или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-1"/>
            <a:ext cx="9144000" cy="828675"/>
          </a:xfrm>
          <a:prstGeom prst="rect">
            <a:avLst/>
          </a:prstGeom>
          <a:solidFill>
            <a:schemeClr val="bg1">
              <a:alpha val="69804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Линейное уравнение с двумя переменными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 его график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80057" y="951855"/>
            <a:ext cx="3183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5х + 3у – 500 = 0</a:t>
            </a:r>
            <a:endParaRPr lang="ru-RU" sz="2800" i="1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2875" y="1479764"/>
            <a:ext cx="8858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/>
              <a:t>Эту математическую модель называют </a:t>
            </a:r>
            <a:r>
              <a:rPr lang="ru-RU" sz="2400" i="1" dirty="0" smtClean="0">
                <a:solidFill>
                  <a:srgbClr val="C00000"/>
                </a:solidFill>
              </a:rPr>
              <a:t>линейным уравнением с двумя переменными</a:t>
            </a:r>
            <a:r>
              <a:rPr lang="ru-RU" sz="2400" i="1" dirty="0" smtClean="0"/>
              <a:t> </a:t>
            </a:r>
            <a:r>
              <a:rPr lang="ru-RU" sz="2400" i="1" dirty="0" err="1" smtClean="0">
                <a:solidFill>
                  <a:srgbClr val="C00000"/>
                </a:solidFill>
              </a:rPr>
              <a:t>х</a:t>
            </a:r>
            <a:r>
              <a:rPr lang="ru-RU" sz="2400" i="1" dirty="0" smtClean="0"/>
              <a:t>, </a:t>
            </a:r>
            <a:r>
              <a:rPr lang="ru-RU" sz="2400" i="1" dirty="0" smtClean="0">
                <a:solidFill>
                  <a:srgbClr val="C00000"/>
                </a:solidFill>
              </a:rPr>
              <a:t>у</a:t>
            </a:r>
            <a:r>
              <a:rPr lang="ru-RU" sz="2400" i="1" dirty="0" smtClean="0"/>
              <a:t>.</a:t>
            </a:r>
            <a:endParaRPr lang="ru-RU" i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66712" y="2515354"/>
            <a:ext cx="8410575" cy="1420892"/>
          </a:xfrm>
          <a:prstGeom prst="round2DiagRect">
            <a:avLst>
              <a:gd name="adj1" fmla="val 26795"/>
              <a:gd name="adj2" fmla="val 0"/>
            </a:avLst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C00000"/>
                </a:solidFill>
              </a:rPr>
              <a:t>Линейным уравнением с двумя переменными</a:t>
            </a:r>
            <a:r>
              <a:rPr lang="ru-RU" sz="2400" i="1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x</a:t>
            </a:r>
            <a:r>
              <a:rPr lang="en-US" sz="2400" i="1" dirty="0" smtClean="0"/>
              <a:t> </a:t>
            </a:r>
            <a:r>
              <a:rPr lang="ru-RU" sz="2400" i="1" dirty="0" smtClean="0"/>
              <a:t>и </a:t>
            </a:r>
            <a:r>
              <a:rPr lang="en-US" sz="2400" i="1" dirty="0" smtClean="0">
                <a:solidFill>
                  <a:srgbClr val="C00000"/>
                </a:solidFill>
              </a:rPr>
              <a:t>y</a:t>
            </a:r>
            <a:r>
              <a:rPr lang="en-US" sz="2400" i="1" dirty="0" smtClean="0"/>
              <a:t> </a:t>
            </a:r>
            <a:r>
              <a:rPr lang="ru-RU" sz="2400" i="1" dirty="0" smtClean="0"/>
              <a:t>называют уравнение вида </a:t>
            </a:r>
            <a:r>
              <a:rPr lang="en-US" sz="2400" i="1" dirty="0" smtClean="0">
                <a:solidFill>
                  <a:srgbClr val="C00000"/>
                </a:solidFill>
              </a:rPr>
              <a:t>ax + by + c = 0</a:t>
            </a:r>
            <a:r>
              <a:rPr lang="ru-RU" sz="2400" i="1" dirty="0" smtClean="0"/>
              <a:t>, где </a:t>
            </a:r>
            <a:r>
              <a:rPr lang="en-US" sz="2400" i="1" dirty="0" smtClean="0">
                <a:solidFill>
                  <a:srgbClr val="C00000"/>
                </a:solidFill>
              </a:rPr>
              <a:t>a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C00000"/>
                </a:solidFill>
              </a:rPr>
              <a:t>b</a:t>
            </a:r>
            <a:r>
              <a:rPr lang="en-US" sz="2400" i="1" dirty="0" smtClean="0"/>
              <a:t> </a:t>
            </a:r>
            <a:r>
              <a:rPr lang="ru-RU" sz="2400" i="1" dirty="0" smtClean="0"/>
              <a:t>и</a:t>
            </a:r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c</a:t>
            </a:r>
            <a:r>
              <a:rPr lang="en-US" sz="2400" i="1" dirty="0" smtClean="0"/>
              <a:t> </a:t>
            </a:r>
            <a:r>
              <a:rPr lang="ru-RU" sz="2400" i="1" dirty="0" smtClean="0"/>
              <a:t>– числа (коэффициенты); причем </a:t>
            </a:r>
            <a:r>
              <a:rPr lang="ru-RU" sz="2400" i="1" dirty="0" smtClean="0">
                <a:solidFill>
                  <a:srgbClr val="C00000"/>
                </a:solidFill>
              </a:rPr>
              <a:t>а </a:t>
            </a:r>
            <a:r>
              <a:rPr lang="ru-RU" sz="2400" i="1" smtClean="0">
                <a:solidFill>
                  <a:srgbClr val="C00000"/>
                </a:solidFill>
              </a:rPr>
              <a:t>≠ 0</a:t>
            </a:r>
            <a:r>
              <a:rPr lang="en-US" sz="2400" i="1" smtClean="0"/>
              <a:t>,</a:t>
            </a:r>
            <a:r>
              <a:rPr lang="ru-RU" sz="2400" i="1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b </a:t>
            </a:r>
            <a:r>
              <a:rPr lang="ru-RU" sz="2400" i="1" dirty="0" smtClean="0">
                <a:solidFill>
                  <a:srgbClr val="C00000"/>
                </a:solidFill>
              </a:rPr>
              <a:t>≠ </a:t>
            </a:r>
            <a:r>
              <a:rPr lang="en-US" sz="2400" i="1" dirty="0" smtClean="0">
                <a:solidFill>
                  <a:srgbClr val="C00000"/>
                </a:solidFill>
              </a:rPr>
              <a:t>0</a:t>
            </a:r>
            <a:r>
              <a:rPr lang="ru-RU" sz="2400" i="1" dirty="0" smtClean="0"/>
              <a:t>.</a:t>
            </a:r>
            <a:endParaRPr lang="ru-RU" sz="2400" i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2874" y="4201210"/>
            <a:ext cx="915352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 smtClean="0"/>
              <a:t>Если </a:t>
            </a:r>
            <a:r>
              <a:rPr lang="ru-RU" sz="2100" i="1" dirty="0" err="1" smtClean="0">
                <a:solidFill>
                  <a:srgbClr val="C00000"/>
                </a:solidFill>
              </a:rPr>
              <a:t>х</a:t>
            </a:r>
            <a:r>
              <a:rPr lang="ru-RU" sz="2100" i="1" dirty="0" smtClean="0">
                <a:solidFill>
                  <a:srgbClr val="C00000"/>
                </a:solidFill>
              </a:rPr>
              <a:t> = 40</a:t>
            </a:r>
            <a:r>
              <a:rPr lang="ru-RU" sz="2100" i="1" dirty="0" smtClean="0"/>
              <a:t>, </a:t>
            </a:r>
            <a:r>
              <a:rPr lang="ru-RU" sz="2100" i="1" dirty="0" smtClean="0">
                <a:solidFill>
                  <a:srgbClr val="C00000"/>
                </a:solidFill>
              </a:rPr>
              <a:t>у = 100</a:t>
            </a:r>
            <a:r>
              <a:rPr lang="ru-RU" sz="2100" i="1" dirty="0" smtClean="0"/>
              <a:t>, то </a:t>
            </a:r>
            <a:r>
              <a:rPr lang="ru-RU" sz="2100" i="1" dirty="0" smtClean="0">
                <a:solidFill>
                  <a:srgbClr val="C00000"/>
                </a:solidFill>
              </a:rPr>
              <a:t>5 ∙ 40 + 3 ∙ 100 = 500 </a:t>
            </a:r>
            <a:r>
              <a:rPr lang="ru-RU" sz="2100" i="1" dirty="0" smtClean="0"/>
              <a:t>– верное равенство; 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42875" y="4696510"/>
            <a:ext cx="90011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 smtClean="0"/>
              <a:t>Если </a:t>
            </a:r>
            <a:r>
              <a:rPr lang="ru-RU" sz="2100" i="1" dirty="0" err="1" smtClean="0">
                <a:solidFill>
                  <a:srgbClr val="C00000"/>
                </a:solidFill>
              </a:rPr>
              <a:t>х</a:t>
            </a:r>
            <a:r>
              <a:rPr lang="ru-RU" sz="2100" i="1" dirty="0" smtClean="0">
                <a:solidFill>
                  <a:srgbClr val="C00000"/>
                </a:solidFill>
              </a:rPr>
              <a:t> = 64</a:t>
            </a:r>
            <a:r>
              <a:rPr lang="ru-RU" sz="2100" i="1" dirty="0" smtClean="0"/>
              <a:t>, </a:t>
            </a:r>
            <a:r>
              <a:rPr lang="ru-RU" sz="2100" i="1" dirty="0" smtClean="0">
                <a:solidFill>
                  <a:srgbClr val="C00000"/>
                </a:solidFill>
              </a:rPr>
              <a:t>у = 60</a:t>
            </a:r>
            <a:r>
              <a:rPr lang="ru-RU" sz="2100" i="1" dirty="0" smtClean="0"/>
              <a:t>, то </a:t>
            </a:r>
            <a:r>
              <a:rPr lang="ru-RU" sz="2100" i="1" dirty="0" smtClean="0">
                <a:solidFill>
                  <a:srgbClr val="C00000"/>
                </a:solidFill>
              </a:rPr>
              <a:t>5 ∙ 64 + 3 ∙ 60 = 500 </a:t>
            </a:r>
            <a:r>
              <a:rPr lang="ru-RU" sz="2100" i="1" dirty="0" smtClean="0"/>
              <a:t>– верное равенство; 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2875" y="5182285"/>
            <a:ext cx="91344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 smtClean="0"/>
              <a:t>Если </a:t>
            </a:r>
            <a:r>
              <a:rPr lang="ru-RU" sz="2100" i="1" dirty="0" err="1" smtClean="0">
                <a:solidFill>
                  <a:srgbClr val="C00000"/>
                </a:solidFill>
              </a:rPr>
              <a:t>х</a:t>
            </a:r>
            <a:r>
              <a:rPr lang="ru-RU" sz="2100" i="1" dirty="0" smtClean="0">
                <a:solidFill>
                  <a:srgbClr val="C00000"/>
                </a:solidFill>
              </a:rPr>
              <a:t> = 70</a:t>
            </a:r>
            <a:r>
              <a:rPr lang="ru-RU" sz="2100" i="1" dirty="0" smtClean="0"/>
              <a:t>, </a:t>
            </a:r>
            <a:r>
              <a:rPr lang="ru-RU" sz="2100" i="1" dirty="0" smtClean="0">
                <a:solidFill>
                  <a:srgbClr val="C00000"/>
                </a:solidFill>
              </a:rPr>
              <a:t>у = 50</a:t>
            </a:r>
            <a:r>
              <a:rPr lang="ru-RU" sz="2100" i="1" dirty="0" smtClean="0"/>
              <a:t>, то </a:t>
            </a:r>
            <a:r>
              <a:rPr lang="ru-RU" sz="2100" i="1" dirty="0" smtClean="0">
                <a:solidFill>
                  <a:srgbClr val="C00000"/>
                </a:solidFill>
              </a:rPr>
              <a:t>5 ∙ 70 + 3 ∙ 50 = 500 </a:t>
            </a:r>
            <a:r>
              <a:rPr lang="ru-RU" sz="2100" i="1" dirty="0" smtClean="0"/>
              <a:t>– верное равенство; 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1438" y="5668060"/>
            <a:ext cx="90011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i="1" dirty="0" smtClean="0"/>
              <a:t>Если </a:t>
            </a:r>
            <a:r>
              <a:rPr lang="ru-RU" sz="2100" i="1" dirty="0" err="1" smtClean="0">
                <a:solidFill>
                  <a:srgbClr val="C00000"/>
                </a:solidFill>
              </a:rPr>
              <a:t>х</a:t>
            </a:r>
            <a:r>
              <a:rPr lang="ru-RU" sz="2100" i="1" dirty="0" smtClean="0">
                <a:solidFill>
                  <a:srgbClr val="C00000"/>
                </a:solidFill>
              </a:rPr>
              <a:t> = 80</a:t>
            </a:r>
            <a:r>
              <a:rPr lang="ru-RU" sz="2100" i="1" dirty="0" smtClean="0"/>
              <a:t>, </a:t>
            </a:r>
            <a:r>
              <a:rPr lang="ru-RU" sz="2100" i="1" dirty="0" smtClean="0">
                <a:solidFill>
                  <a:srgbClr val="C00000"/>
                </a:solidFill>
              </a:rPr>
              <a:t>у = 60</a:t>
            </a:r>
            <a:r>
              <a:rPr lang="ru-RU" sz="2100" i="1" dirty="0" smtClean="0"/>
              <a:t>, то </a:t>
            </a:r>
            <a:r>
              <a:rPr lang="ru-RU" sz="2100" i="1" dirty="0" smtClean="0">
                <a:solidFill>
                  <a:srgbClr val="C00000"/>
                </a:solidFill>
              </a:rPr>
              <a:t>5 ∙ 80 + 3 ∙ 60 ≠ 500</a:t>
            </a:r>
            <a:r>
              <a:rPr lang="ru-RU" sz="2100" i="1" dirty="0" smtClean="0"/>
              <a:t>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-1"/>
            <a:ext cx="9144000" cy="828675"/>
          </a:xfrm>
          <a:prstGeom prst="rect">
            <a:avLst/>
          </a:prstGeom>
          <a:solidFill>
            <a:schemeClr val="bg1">
              <a:alpha val="69804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Линейное уравнение с двумя переменными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 его график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8853" y="1058030"/>
            <a:ext cx="8446294" cy="2113121"/>
          </a:xfrm>
          <a:prstGeom prst="round2DiagRect">
            <a:avLst>
              <a:gd name="adj1" fmla="val 26795"/>
              <a:gd name="adj2" fmla="val 0"/>
            </a:avLst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200" i="1" dirty="0" smtClean="0"/>
              <a:t>Решением уравнения </a:t>
            </a:r>
            <a:r>
              <a:rPr lang="ru-RU" sz="2200" i="1" dirty="0" smtClean="0">
                <a:solidFill>
                  <a:srgbClr val="C00000"/>
                </a:solidFill>
              </a:rPr>
              <a:t>ах + </a:t>
            </a:r>
            <a:r>
              <a:rPr lang="ru-RU" sz="2200" i="1" dirty="0" err="1" smtClean="0">
                <a:solidFill>
                  <a:srgbClr val="C00000"/>
                </a:solidFill>
              </a:rPr>
              <a:t>by</a:t>
            </a:r>
            <a:r>
              <a:rPr lang="ru-RU" sz="2200" i="1" dirty="0" smtClean="0">
                <a:solidFill>
                  <a:srgbClr val="C00000"/>
                </a:solidFill>
              </a:rPr>
              <a:t> + с = 0 </a:t>
            </a:r>
            <a:r>
              <a:rPr lang="ru-RU" sz="2200" i="1" dirty="0" smtClean="0"/>
              <a:t>называют всякую пару чисел </a:t>
            </a:r>
            <a:r>
              <a:rPr lang="ru-RU" sz="2200" i="1" dirty="0" smtClean="0">
                <a:solidFill>
                  <a:srgbClr val="C00000"/>
                </a:solidFill>
              </a:rPr>
              <a:t>(</a:t>
            </a:r>
            <a:r>
              <a:rPr lang="ru-RU" sz="2200" i="1" dirty="0" err="1" smtClean="0">
                <a:solidFill>
                  <a:srgbClr val="C00000"/>
                </a:solidFill>
              </a:rPr>
              <a:t>х</a:t>
            </a:r>
            <a:r>
              <a:rPr lang="ru-RU" sz="2200" i="1" dirty="0" smtClean="0">
                <a:solidFill>
                  <a:srgbClr val="C00000"/>
                </a:solidFill>
              </a:rPr>
              <a:t>; у)</a:t>
            </a:r>
            <a:r>
              <a:rPr lang="ru-RU" sz="2200" i="1" dirty="0" smtClean="0"/>
              <a:t>, которая удовлетворяет этому уравнению, т.е. обращает равенство с переменными </a:t>
            </a:r>
            <a:r>
              <a:rPr lang="ru-RU" sz="2200" i="1" dirty="0" smtClean="0">
                <a:solidFill>
                  <a:srgbClr val="C00000"/>
                </a:solidFill>
              </a:rPr>
              <a:t>ах + </a:t>
            </a:r>
            <a:r>
              <a:rPr lang="ru-RU" sz="2200" i="1" dirty="0" err="1" smtClean="0">
                <a:solidFill>
                  <a:srgbClr val="C00000"/>
                </a:solidFill>
              </a:rPr>
              <a:t>by</a:t>
            </a:r>
            <a:r>
              <a:rPr lang="ru-RU" sz="2200" i="1" dirty="0" smtClean="0">
                <a:solidFill>
                  <a:srgbClr val="C00000"/>
                </a:solidFill>
              </a:rPr>
              <a:t> + с = 0</a:t>
            </a:r>
            <a:r>
              <a:rPr lang="ru-RU" sz="2200" i="1" dirty="0" smtClean="0"/>
              <a:t> в верное числовое равенство. </a:t>
            </a:r>
          </a:p>
          <a:p>
            <a:pPr algn="ctr"/>
            <a:r>
              <a:rPr lang="ru-RU" sz="2200" i="1" dirty="0" smtClean="0"/>
              <a:t>Таких решений </a:t>
            </a:r>
            <a:r>
              <a:rPr lang="ru-RU" sz="2200" i="1" dirty="0" smtClean="0">
                <a:solidFill>
                  <a:srgbClr val="C00000"/>
                </a:solidFill>
              </a:rPr>
              <a:t>бесконечно много</a:t>
            </a:r>
            <a:r>
              <a:rPr lang="ru-RU" sz="2200" i="1" dirty="0" smtClean="0"/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5692" y="4092575"/>
            <a:ext cx="2292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err="1" smtClean="0">
                <a:solidFill>
                  <a:srgbClr val="C00000"/>
                </a:solidFill>
              </a:rPr>
              <a:t>х</a:t>
            </a:r>
            <a:r>
              <a:rPr lang="ru-RU" sz="2800" i="1" dirty="0" smtClean="0">
                <a:solidFill>
                  <a:srgbClr val="C00000"/>
                </a:solidFill>
              </a:rPr>
              <a:t> + у – 5 = 0</a:t>
            </a:r>
            <a:endParaRPr lang="ru-RU" sz="2800" i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779" y="4800060"/>
            <a:ext cx="88424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i="1" dirty="0" smtClean="0"/>
              <a:t>(2; 3), (3; 2), (1; 4), (4; 1), (5; 0), (0; 5), (6; -1), </a:t>
            </a:r>
          </a:p>
          <a:p>
            <a:pPr lvl="0" algn="ctr"/>
            <a:r>
              <a:rPr lang="ru-RU" sz="2800" i="1" dirty="0" smtClean="0"/>
              <a:t>(-1; 6), (-2; 7), (7; -2), (1,5; 3,5), (2,5; 2,5), …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62937" y="3425825"/>
            <a:ext cx="1818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prstClr val="black"/>
                </a:solidFill>
              </a:rPr>
              <a:t>Пример: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80963" y="1"/>
            <a:ext cx="9305925" cy="41910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300" b="1" dirty="0" smtClean="0">
                <a:solidFill>
                  <a:srgbClr val="0070C0"/>
                </a:solidFill>
              </a:rPr>
              <a:t>Линейное уравнение с двумя переменными и его график</a:t>
            </a:r>
            <a:endParaRPr lang="ru-RU" sz="2300" b="1" dirty="0">
              <a:solidFill>
                <a:srgbClr val="0070C0"/>
              </a:solidFill>
            </a:endParaRPr>
          </a:p>
        </p:txBody>
      </p:sp>
      <p:grpSp>
        <p:nvGrpSpPr>
          <p:cNvPr id="2" name="Группа 170"/>
          <p:cNvGrpSpPr/>
          <p:nvPr/>
        </p:nvGrpSpPr>
        <p:grpSpPr>
          <a:xfrm>
            <a:off x="0" y="188831"/>
            <a:ext cx="9144000" cy="6669173"/>
            <a:chOff x="0" y="188831"/>
            <a:chExt cx="9144000" cy="6669173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latin typeface="+mn-lt"/>
                  <a:cs typeface="+mn-cs"/>
                </a:rPr>
                <a:t>х</a:t>
              </a:r>
              <a:endParaRPr lang="ru-RU" sz="4000" i="1" dirty="0"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latin typeface="+mn-lt"/>
                  <a:cs typeface="+mn-cs"/>
                </a:rPr>
                <a:t>0</a:t>
              </a:r>
              <a:endParaRPr lang="ru-RU" sz="2400" i="1" dirty="0">
                <a:latin typeface="+mn-lt"/>
                <a:cs typeface="+mn-cs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572000" y="390525"/>
              <a:ext cx="0" cy="6467479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Овал 88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572000" y="188831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у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79" name="Овал 78"/>
          <p:cNvSpPr/>
          <p:nvPr/>
        </p:nvSpPr>
        <p:spPr>
          <a:xfrm>
            <a:off x="5527974" y="203627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88" name="Овал 87"/>
          <p:cNvSpPr/>
          <p:nvPr/>
        </p:nvSpPr>
        <p:spPr>
          <a:xfrm>
            <a:off x="6025179" y="253157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0" name="Овал 89"/>
          <p:cNvSpPr/>
          <p:nvPr/>
        </p:nvSpPr>
        <p:spPr>
          <a:xfrm>
            <a:off x="6524289" y="3026872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1" name="Овал 90"/>
          <p:cNvSpPr/>
          <p:nvPr/>
        </p:nvSpPr>
        <p:spPr>
          <a:xfrm>
            <a:off x="5038389" y="154668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2" name="Овал 91"/>
          <p:cNvSpPr/>
          <p:nvPr/>
        </p:nvSpPr>
        <p:spPr>
          <a:xfrm>
            <a:off x="4541520" y="106281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3" name="Овал 92"/>
          <p:cNvSpPr/>
          <p:nvPr/>
        </p:nvSpPr>
        <p:spPr>
          <a:xfrm>
            <a:off x="7011969" y="352788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4" name="Овал 93"/>
          <p:cNvSpPr/>
          <p:nvPr/>
        </p:nvSpPr>
        <p:spPr>
          <a:xfrm>
            <a:off x="7511079" y="401556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6" name="Овал 95"/>
          <p:cNvSpPr/>
          <p:nvPr/>
        </p:nvSpPr>
        <p:spPr>
          <a:xfrm>
            <a:off x="8006379" y="450705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7" name="Овал 96"/>
          <p:cNvSpPr/>
          <p:nvPr/>
        </p:nvSpPr>
        <p:spPr>
          <a:xfrm>
            <a:off x="5286039" y="179052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8" name="Овал 97"/>
          <p:cNvSpPr/>
          <p:nvPr/>
        </p:nvSpPr>
        <p:spPr>
          <a:xfrm>
            <a:off x="6272829" y="278493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9" name="Овал 98"/>
          <p:cNvSpPr/>
          <p:nvPr/>
        </p:nvSpPr>
        <p:spPr>
          <a:xfrm>
            <a:off x="5773719" y="2282017"/>
            <a:ext cx="60960" cy="65228"/>
          </a:xfrm>
          <a:prstGeom prst="ellipse">
            <a:avLst/>
          </a:prstGeom>
          <a:solidFill>
            <a:schemeClr val="tx1"/>
          </a:solidFill>
          <a:ln w="444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>
            <a:off x="4084320" y="594360"/>
            <a:ext cx="4935855" cy="4939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ямоугольник 104"/>
          <p:cNvSpPr/>
          <p:nvPr/>
        </p:nvSpPr>
        <p:spPr>
          <a:xfrm rot="2692386">
            <a:off x="5193532" y="2170055"/>
            <a:ext cx="2292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err="1" smtClean="0">
                <a:solidFill>
                  <a:srgbClr val="C00000"/>
                </a:solidFill>
              </a:rPr>
              <a:t>х</a:t>
            </a:r>
            <a:r>
              <a:rPr lang="ru-RU" sz="2800" i="1" dirty="0" smtClean="0">
                <a:solidFill>
                  <a:srgbClr val="C00000"/>
                </a:solidFill>
              </a:rPr>
              <a:t> + у – 5 = 0</a:t>
            </a:r>
            <a:endParaRPr lang="ru-RU" sz="2800" i="1" dirty="0">
              <a:solidFill>
                <a:prstClr val="black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65484" y="4842986"/>
            <a:ext cx="9013032" cy="8156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/>
              <a:t>Прямая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l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  <a:r>
              <a:rPr lang="ru-RU" sz="2400" i="1" dirty="0" smtClean="0"/>
              <a:t>является </a:t>
            </a:r>
            <a:r>
              <a:rPr lang="ru-RU" sz="2400" i="1" dirty="0" smtClean="0">
                <a:solidFill>
                  <a:srgbClr val="C00000"/>
                </a:solidFill>
              </a:rPr>
              <a:t>графиком</a:t>
            </a:r>
            <a:r>
              <a:rPr lang="ru-RU" sz="2400" i="1" dirty="0" smtClean="0"/>
              <a:t> уравнения </a:t>
            </a:r>
            <a:r>
              <a:rPr lang="ru-RU" sz="2400" i="1" dirty="0" err="1" smtClean="0">
                <a:solidFill>
                  <a:srgbClr val="C00000"/>
                </a:solidFill>
              </a:rPr>
              <a:t>х</a:t>
            </a:r>
            <a:r>
              <a:rPr lang="ru-RU" sz="2400" i="1" dirty="0" smtClean="0">
                <a:solidFill>
                  <a:srgbClr val="C00000"/>
                </a:solidFill>
              </a:rPr>
              <a:t> + у – 5 = 0. </a:t>
            </a:r>
            <a:endParaRPr lang="en-US" sz="2400" i="1" dirty="0" smtClean="0">
              <a:solidFill>
                <a:srgbClr val="C00000"/>
              </a:solidFill>
            </a:endParaRPr>
          </a:p>
          <a:p>
            <a:pPr algn="just"/>
            <a:r>
              <a:rPr lang="ru-RU" sz="2300" i="1" dirty="0" smtClean="0"/>
              <a:t>Прямая </a:t>
            </a:r>
            <a:r>
              <a:rPr lang="en-US" sz="2300" i="1" dirty="0" smtClean="0">
                <a:solidFill>
                  <a:srgbClr val="C00000"/>
                </a:solidFill>
              </a:rPr>
              <a:t>l</a:t>
            </a:r>
            <a:r>
              <a:rPr lang="ru-RU" sz="2300" i="1" dirty="0" smtClean="0">
                <a:solidFill>
                  <a:srgbClr val="C00000"/>
                </a:solidFill>
              </a:rPr>
              <a:t> </a:t>
            </a:r>
            <a:r>
              <a:rPr lang="en-US" sz="2300" i="1" dirty="0" smtClean="0"/>
              <a:t>–</a:t>
            </a:r>
            <a:r>
              <a:rPr lang="ru-RU" sz="2300" i="1" dirty="0" smtClean="0"/>
              <a:t> геометрическая модель уравнения </a:t>
            </a:r>
            <a:r>
              <a:rPr lang="ru-RU" sz="2300" i="1" dirty="0" err="1" smtClean="0">
                <a:solidFill>
                  <a:srgbClr val="C00000"/>
                </a:solidFill>
              </a:rPr>
              <a:t>х</a:t>
            </a:r>
            <a:r>
              <a:rPr lang="ru-RU" sz="2300" i="1" dirty="0" smtClean="0">
                <a:solidFill>
                  <a:srgbClr val="C00000"/>
                </a:solidFill>
              </a:rPr>
              <a:t> + у </a:t>
            </a:r>
            <a:r>
              <a:rPr lang="en-US" sz="2300" i="1" dirty="0" smtClean="0">
                <a:solidFill>
                  <a:srgbClr val="C00000"/>
                </a:solidFill>
              </a:rPr>
              <a:t>–</a:t>
            </a:r>
            <a:r>
              <a:rPr lang="ru-RU" sz="2300" i="1" dirty="0" smtClean="0">
                <a:solidFill>
                  <a:srgbClr val="C00000"/>
                </a:solidFill>
              </a:rPr>
              <a:t> 5 = 0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8209424" y="4142730"/>
            <a:ext cx="4828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smtClean="0">
                <a:solidFill>
                  <a:srgbClr val="C00000"/>
                </a:solidFill>
              </a:rPr>
              <a:t>l</a:t>
            </a:r>
            <a:r>
              <a:rPr lang="ru-RU" sz="4000" i="1" dirty="0" smtClean="0">
                <a:solidFill>
                  <a:srgbClr val="C00000"/>
                </a:solidFill>
              </a:rPr>
              <a:t>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105" grpId="0"/>
      <p:bldP spid="106" grpId="0" uiExpand="1" build="allAtOnce" animBg="1"/>
      <p:bldP spid="1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78669" y="1055170"/>
            <a:ext cx="7586662" cy="2295287"/>
          </a:xfrm>
          <a:prstGeom prst="round2DiagRect">
            <a:avLst>
              <a:gd name="adj1" fmla="val 26795"/>
              <a:gd name="adj2" fmla="val 0"/>
            </a:avLst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C00000"/>
                </a:solidFill>
              </a:rPr>
              <a:t>Теорема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ru-RU" sz="2400" i="1" dirty="0" smtClean="0"/>
              <a:t>Если хотя бы один из коэффициентов </a:t>
            </a:r>
            <a:r>
              <a:rPr lang="en-US" sz="2400" i="1" dirty="0" smtClean="0">
                <a:solidFill>
                  <a:srgbClr val="C00000"/>
                </a:solidFill>
              </a:rPr>
              <a:t>a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C00000"/>
                </a:solidFill>
              </a:rPr>
              <a:t>b</a:t>
            </a:r>
            <a:r>
              <a:rPr lang="en-US" sz="2400" i="1" dirty="0" smtClean="0"/>
              <a:t> </a:t>
            </a:r>
            <a:r>
              <a:rPr lang="ru-RU" sz="2400" i="1" dirty="0" smtClean="0"/>
              <a:t>линейного уравнения </a:t>
            </a:r>
            <a:r>
              <a:rPr lang="en-US" sz="2400" i="1" dirty="0" smtClean="0">
                <a:solidFill>
                  <a:srgbClr val="C00000"/>
                </a:solidFill>
              </a:rPr>
              <a:t>ax + by +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>
                <a:solidFill>
                  <a:srgbClr val="C00000"/>
                </a:solidFill>
              </a:rPr>
              <a:t>c = 0 </a:t>
            </a:r>
            <a:r>
              <a:rPr lang="ru-RU" sz="2400" i="1" dirty="0" smtClean="0"/>
              <a:t>отличен от нуля, то графиком уравнения служит </a:t>
            </a:r>
            <a:r>
              <a:rPr lang="ru-RU" sz="2400" i="1" dirty="0" smtClean="0">
                <a:solidFill>
                  <a:srgbClr val="C00000"/>
                </a:solidFill>
              </a:rPr>
              <a:t>прямая</a:t>
            </a:r>
            <a:r>
              <a:rPr lang="ru-RU" sz="2400" i="1" dirty="0" smtClean="0"/>
              <a:t>.</a:t>
            </a:r>
            <a:endParaRPr lang="ru-RU" sz="2400" i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809626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Линейное уравнение с двумя переменными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и его график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438275" y="3644900"/>
          <a:ext cx="2403475" cy="2300288"/>
        </p:xfrm>
        <a:graphic>
          <a:graphicData uri="http://schemas.openxmlformats.org/presentationml/2006/ole">
            <p:oleObj spid="_x0000_s1026" name="Формула" r:id="rId4" imgW="888840" imgH="8506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924425" y="3568700"/>
          <a:ext cx="2746375" cy="2368550"/>
        </p:xfrm>
        <a:graphic>
          <a:graphicData uri="http://schemas.openxmlformats.org/presentationml/2006/ole">
            <p:oleObj spid="_x0000_s1027" name="Формула" r:id="rId5" imgW="1015920" imgH="8762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47725" y="3695700"/>
            <a:ext cx="66675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00B050"/>
                </a:solidFill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sz="16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00B050"/>
                </a:solidFill>
              </a:rPr>
              <a:t> 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57700" y="3667125"/>
            <a:ext cx="6667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FF0000"/>
                </a:solidFill>
              </a:rPr>
              <a:t>  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sz="16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3600" dirty="0" smtClean="0">
                <a:solidFill>
                  <a:srgbClr val="00B050"/>
                </a:solidFill>
              </a:rPr>
              <a:t> </a:t>
            </a:r>
            <a:endParaRPr lang="ru-RU"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809626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Линейное уравнение с двумя переменными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и его график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0" y="939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</a:rPr>
              <a:t>Алгоритм построения графика уравнения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sz="2800" i="1" dirty="0" smtClean="0">
                <a:solidFill>
                  <a:srgbClr val="C00000"/>
                </a:solidFill>
              </a:rPr>
              <a:t>ах + </a:t>
            </a:r>
            <a:r>
              <a:rPr lang="ru-RU" sz="2800" i="1" dirty="0" err="1" smtClean="0">
                <a:solidFill>
                  <a:srgbClr val="C00000"/>
                </a:solidFill>
              </a:rPr>
              <a:t>by</a:t>
            </a:r>
            <a:r>
              <a:rPr lang="ru-RU" sz="2800" i="1" dirty="0" smtClean="0">
                <a:solidFill>
                  <a:srgbClr val="C00000"/>
                </a:solidFill>
              </a:rPr>
              <a:t> + с = 0</a:t>
            </a:r>
            <a:r>
              <a:rPr lang="ru-RU" sz="2800" i="1" dirty="0" smtClean="0"/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0512" y="1972637"/>
            <a:ext cx="85629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200" i="1" dirty="0" smtClean="0"/>
              <a:t>Задать значение для переменной </a:t>
            </a:r>
            <a:r>
              <a:rPr lang="ru-RU" sz="2200" i="1" dirty="0" err="1" smtClean="0">
                <a:solidFill>
                  <a:srgbClr val="C00000"/>
                </a:solidFill>
              </a:rPr>
              <a:t>х</a:t>
            </a:r>
            <a:r>
              <a:rPr lang="ru-RU" sz="2200" i="1" dirty="0" smtClean="0">
                <a:solidFill>
                  <a:srgbClr val="C00000"/>
                </a:solidFill>
              </a:rPr>
              <a:t> = 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1</a:t>
            </a:r>
            <a:r>
              <a:rPr lang="ru-RU" sz="2200" i="1" dirty="0" smtClean="0"/>
              <a:t>. Подставить данное значение в уравнение </a:t>
            </a:r>
            <a:r>
              <a:rPr lang="ru-RU" sz="2200" i="1" dirty="0" smtClean="0">
                <a:solidFill>
                  <a:srgbClr val="C00000"/>
                </a:solidFill>
              </a:rPr>
              <a:t>ах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1</a:t>
            </a:r>
            <a:r>
              <a:rPr lang="ru-RU" sz="2200" i="1" dirty="0" smtClean="0">
                <a:solidFill>
                  <a:srgbClr val="C00000"/>
                </a:solidFill>
              </a:rPr>
              <a:t> + </a:t>
            </a:r>
            <a:r>
              <a:rPr lang="ru-RU" sz="2200" i="1" dirty="0" err="1" smtClean="0">
                <a:solidFill>
                  <a:srgbClr val="C00000"/>
                </a:solidFill>
              </a:rPr>
              <a:t>by</a:t>
            </a:r>
            <a:r>
              <a:rPr lang="ru-RU" sz="2200" i="1" dirty="0" smtClean="0">
                <a:solidFill>
                  <a:srgbClr val="C00000"/>
                </a:solidFill>
              </a:rPr>
              <a:t> + с = 0</a:t>
            </a:r>
            <a:r>
              <a:rPr lang="ru-RU" sz="2200" i="1" dirty="0" smtClean="0"/>
              <a:t>, найти    </a:t>
            </a:r>
            <a:r>
              <a:rPr lang="ru-RU" sz="2200" i="1" dirty="0" smtClean="0">
                <a:solidFill>
                  <a:srgbClr val="C00000"/>
                </a:solidFill>
              </a:rPr>
              <a:t>у = у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1</a:t>
            </a:r>
            <a:r>
              <a:rPr lang="ru-RU" sz="2200" i="1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i="1" dirty="0" smtClean="0"/>
              <a:t>Задать значение для переменной </a:t>
            </a:r>
            <a:r>
              <a:rPr lang="ru-RU" sz="2200" i="1" dirty="0" err="1" smtClean="0">
                <a:solidFill>
                  <a:srgbClr val="C00000"/>
                </a:solidFill>
              </a:rPr>
              <a:t>х</a:t>
            </a:r>
            <a:r>
              <a:rPr lang="ru-RU" sz="2200" i="1" dirty="0" smtClean="0">
                <a:solidFill>
                  <a:srgbClr val="C00000"/>
                </a:solidFill>
              </a:rPr>
              <a:t> = 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2</a:t>
            </a:r>
            <a:r>
              <a:rPr lang="ru-RU" sz="2200" i="1" dirty="0" smtClean="0"/>
              <a:t>. Подставить данное значение в уравнение </a:t>
            </a:r>
            <a:r>
              <a:rPr lang="ru-RU" sz="2200" i="1" dirty="0" smtClean="0">
                <a:solidFill>
                  <a:srgbClr val="C00000"/>
                </a:solidFill>
              </a:rPr>
              <a:t>ах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2</a:t>
            </a:r>
            <a:r>
              <a:rPr lang="ru-RU" sz="2200" i="1" dirty="0" smtClean="0">
                <a:solidFill>
                  <a:srgbClr val="C00000"/>
                </a:solidFill>
              </a:rPr>
              <a:t> + </a:t>
            </a:r>
            <a:r>
              <a:rPr lang="ru-RU" sz="2200" i="1" dirty="0" err="1" smtClean="0">
                <a:solidFill>
                  <a:srgbClr val="C00000"/>
                </a:solidFill>
              </a:rPr>
              <a:t>by</a:t>
            </a:r>
            <a:r>
              <a:rPr lang="ru-RU" sz="2200" i="1" dirty="0" smtClean="0">
                <a:solidFill>
                  <a:srgbClr val="C00000"/>
                </a:solidFill>
              </a:rPr>
              <a:t> + с = 0</a:t>
            </a:r>
            <a:r>
              <a:rPr lang="ru-RU" sz="2200" i="1" dirty="0" smtClean="0"/>
              <a:t>, найти    </a:t>
            </a:r>
            <a:r>
              <a:rPr lang="ru-RU" sz="2200" i="1" dirty="0" smtClean="0">
                <a:solidFill>
                  <a:srgbClr val="C00000"/>
                </a:solidFill>
              </a:rPr>
              <a:t>у = у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2</a:t>
            </a:r>
            <a:r>
              <a:rPr lang="ru-RU" sz="2200" i="1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i="1" dirty="0" smtClean="0"/>
              <a:t>Построить в координатной плоскости</a:t>
            </a:r>
            <a:r>
              <a:rPr lang="ru-RU" sz="2200" i="1" dirty="0" smtClean="0">
                <a:solidFill>
                  <a:srgbClr val="C00000"/>
                </a:solidFill>
              </a:rPr>
              <a:t> </a:t>
            </a:r>
            <a:r>
              <a:rPr lang="ru-RU" sz="2200" i="1" dirty="0" err="1" smtClean="0">
                <a:solidFill>
                  <a:srgbClr val="C00000"/>
                </a:solidFill>
              </a:rPr>
              <a:t>хОу</a:t>
            </a:r>
            <a:r>
              <a:rPr lang="ru-RU" sz="2200" i="1" dirty="0" smtClean="0">
                <a:solidFill>
                  <a:srgbClr val="C00000"/>
                </a:solidFill>
              </a:rPr>
              <a:t> </a:t>
            </a:r>
            <a:r>
              <a:rPr lang="ru-RU" sz="2200" i="1" dirty="0" smtClean="0"/>
              <a:t>точки</a:t>
            </a:r>
            <a:r>
              <a:rPr lang="ru-RU" sz="2200" i="1" dirty="0" smtClean="0">
                <a:solidFill>
                  <a:srgbClr val="C00000"/>
                </a:solidFill>
              </a:rPr>
              <a:t>    (х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1</a:t>
            </a:r>
            <a:r>
              <a:rPr lang="ru-RU" sz="2200" i="1" dirty="0" smtClean="0">
                <a:solidFill>
                  <a:srgbClr val="C00000"/>
                </a:solidFill>
              </a:rPr>
              <a:t>; у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1</a:t>
            </a:r>
            <a:r>
              <a:rPr lang="ru-RU" sz="2200" i="1" dirty="0" smtClean="0">
                <a:solidFill>
                  <a:srgbClr val="C00000"/>
                </a:solidFill>
              </a:rPr>
              <a:t>) </a:t>
            </a:r>
            <a:r>
              <a:rPr lang="ru-RU" sz="2200" i="1" dirty="0" smtClean="0"/>
              <a:t>и</a:t>
            </a:r>
            <a:r>
              <a:rPr lang="ru-RU" sz="2200" i="1" dirty="0" smtClean="0">
                <a:solidFill>
                  <a:srgbClr val="C00000"/>
                </a:solidFill>
              </a:rPr>
              <a:t> (х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2</a:t>
            </a:r>
            <a:r>
              <a:rPr lang="ru-RU" sz="2200" i="1" dirty="0" smtClean="0">
                <a:solidFill>
                  <a:srgbClr val="C00000"/>
                </a:solidFill>
              </a:rPr>
              <a:t>; у</a:t>
            </a:r>
            <a:r>
              <a:rPr lang="ru-RU" sz="2200" i="1" baseline="-25000" dirty="0" smtClean="0">
                <a:solidFill>
                  <a:srgbClr val="C00000"/>
                </a:solidFill>
              </a:rPr>
              <a:t>2</a:t>
            </a:r>
            <a:r>
              <a:rPr lang="ru-RU" sz="2200" i="1" dirty="0" smtClean="0">
                <a:solidFill>
                  <a:srgbClr val="C00000"/>
                </a:solidFill>
              </a:rPr>
              <a:t>)</a:t>
            </a:r>
            <a:r>
              <a:rPr lang="ru-RU" sz="2200" i="1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i="1" dirty="0" smtClean="0"/>
              <a:t>Провести через данные точки прямую, которая и будет графиком уравнения </a:t>
            </a:r>
            <a:r>
              <a:rPr lang="ru-RU" sz="2200" i="1" dirty="0" smtClean="0">
                <a:solidFill>
                  <a:srgbClr val="C00000"/>
                </a:solidFill>
              </a:rPr>
              <a:t>ах + </a:t>
            </a:r>
            <a:r>
              <a:rPr lang="ru-RU" sz="2200" i="1" dirty="0" err="1" smtClean="0">
                <a:solidFill>
                  <a:srgbClr val="C00000"/>
                </a:solidFill>
              </a:rPr>
              <a:t>by</a:t>
            </a:r>
            <a:r>
              <a:rPr lang="ru-RU" sz="2200" i="1" dirty="0" smtClean="0">
                <a:solidFill>
                  <a:srgbClr val="C00000"/>
                </a:solidFill>
              </a:rPr>
              <a:t> + с = 0</a:t>
            </a:r>
            <a:r>
              <a:rPr lang="ru-RU" sz="2200" i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Прямоугольник 104"/>
          <p:cNvSpPr/>
          <p:nvPr/>
        </p:nvSpPr>
        <p:spPr>
          <a:xfrm rot="3778398">
            <a:off x="4971331" y="4779905"/>
            <a:ext cx="27382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4х + 2у – 6 = 0</a:t>
            </a:r>
            <a:endParaRPr lang="ru-RU" sz="2800" i="1" dirty="0">
              <a:solidFill>
                <a:prstClr val="black"/>
              </a:solidFill>
            </a:endParaRP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>
            <a:off x="3829050" y="600075"/>
            <a:ext cx="2724150" cy="54102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80963" y="1"/>
            <a:ext cx="9305925" cy="41910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300" b="1" dirty="0" smtClean="0">
                <a:solidFill>
                  <a:srgbClr val="0070C0"/>
                </a:solidFill>
              </a:rPr>
              <a:t>Линейное уравнение с двумя переменными и его график</a:t>
            </a:r>
            <a:endParaRPr lang="ru-RU" sz="2300" b="1" dirty="0">
              <a:solidFill>
                <a:srgbClr val="0070C0"/>
              </a:solidFill>
            </a:endParaRPr>
          </a:p>
        </p:txBody>
      </p:sp>
      <p:grpSp>
        <p:nvGrpSpPr>
          <p:cNvPr id="2" name="Группа 170"/>
          <p:cNvGrpSpPr/>
          <p:nvPr/>
        </p:nvGrpSpPr>
        <p:grpSpPr>
          <a:xfrm>
            <a:off x="0" y="236456"/>
            <a:ext cx="9144000" cy="6621548"/>
            <a:chOff x="0" y="236456"/>
            <a:chExt cx="9144000" cy="6621548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latin typeface="+mn-lt"/>
                  <a:cs typeface="+mn-cs"/>
                </a:rPr>
                <a:t>х</a:t>
              </a:r>
              <a:endParaRPr lang="ru-RU" sz="4000" i="1" dirty="0"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latin typeface="+mn-lt"/>
                  <a:cs typeface="+mn-cs"/>
                </a:rPr>
                <a:t>0</a:t>
              </a:r>
              <a:endParaRPr lang="ru-RU" sz="2400" i="1" dirty="0">
                <a:latin typeface="+mn-lt"/>
                <a:cs typeface="+mn-cs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572000" y="390525"/>
              <a:ext cx="0" cy="6467479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TextBox 94"/>
            <p:cNvSpPr txBox="1"/>
            <p:nvPr/>
          </p:nvSpPr>
          <p:spPr>
            <a:xfrm>
              <a:off x="4046537" y="23645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у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98" name="Овал 97"/>
          <p:cNvSpPr/>
          <p:nvPr/>
        </p:nvSpPr>
        <p:spPr>
          <a:xfrm>
            <a:off x="5529878" y="4013662"/>
            <a:ext cx="67011" cy="65228"/>
          </a:xfrm>
          <a:prstGeom prst="ellipse">
            <a:avLst/>
          </a:prstGeom>
          <a:solidFill>
            <a:srgbClr val="C00000"/>
          </a:solidFill>
          <a:ln w="4445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9" name="Овал 98"/>
          <p:cNvSpPr/>
          <p:nvPr/>
        </p:nvSpPr>
        <p:spPr>
          <a:xfrm>
            <a:off x="4537710" y="2040082"/>
            <a:ext cx="68580" cy="65228"/>
          </a:xfrm>
          <a:prstGeom prst="ellipse">
            <a:avLst/>
          </a:prstGeom>
          <a:solidFill>
            <a:srgbClr val="C00000"/>
          </a:solidFill>
          <a:ln w="4445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0" name="Прямоугольник 99"/>
          <p:cNvSpPr/>
          <p:nvPr/>
        </p:nvSpPr>
        <p:spPr>
          <a:xfrm>
            <a:off x="333375" y="665105"/>
            <a:ext cx="304762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4х + 2у – 6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х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1</a:t>
            </a:r>
            <a:r>
              <a:rPr lang="ru-RU" sz="2800" i="1" dirty="0" smtClean="0">
                <a:solidFill>
                  <a:srgbClr val="0070C0"/>
                </a:solidFill>
              </a:rPr>
              <a:t>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4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∙ </a:t>
            </a:r>
            <a:r>
              <a:rPr lang="ru-RU" sz="2800" i="1" dirty="0" smtClean="0">
                <a:solidFill>
                  <a:srgbClr val="0070C0"/>
                </a:solidFill>
              </a:rPr>
              <a:t>0 + 2у – 6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2у = 6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у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1</a:t>
            </a:r>
            <a:r>
              <a:rPr lang="ru-RU" sz="2800" i="1" dirty="0" smtClean="0">
                <a:solidFill>
                  <a:srgbClr val="0070C0"/>
                </a:solidFill>
              </a:rPr>
              <a:t> = 3</a:t>
            </a:r>
          </a:p>
        </p:txBody>
      </p:sp>
      <p:graphicFrame>
        <p:nvGraphicFramePr>
          <p:cNvPr id="103" name="Таблица 102"/>
          <p:cNvGraphicFramePr>
            <a:graphicFrameLocks noGrp="1"/>
          </p:cNvGraphicFramePr>
          <p:nvPr/>
        </p:nvGraphicFramePr>
        <p:xfrm>
          <a:off x="6343650" y="876300"/>
          <a:ext cx="214312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714375"/>
                <a:gridCol w="7143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 smtClean="0">
                          <a:solidFill>
                            <a:srgbClr val="0070C0"/>
                          </a:solidFill>
                        </a:rPr>
                        <a:t>х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у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-1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8" name="Прямоугольник 107"/>
          <p:cNvSpPr/>
          <p:nvPr/>
        </p:nvSpPr>
        <p:spPr>
          <a:xfrm>
            <a:off x="342900" y="3922655"/>
            <a:ext cx="30190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i="1" dirty="0" smtClean="0">
                <a:solidFill>
                  <a:srgbClr val="0070C0"/>
                </a:solidFill>
              </a:rPr>
              <a:t>х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2</a:t>
            </a:r>
            <a:r>
              <a:rPr lang="ru-RU" sz="2800" i="1" dirty="0" smtClean="0">
                <a:solidFill>
                  <a:srgbClr val="0070C0"/>
                </a:solidFill>
              </a:rPr>
              <a:t> = 2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4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∙ </a:t>
            </a:r>
            <a:r>
              <a:rPr lang="ru-RU" sz="2800" i="1" dirty="0" smtClean="0">
                <a:solidFill>
                  <a:srgbClr val="0070C0"/>
                </a:solidFill>
              </a:rPr>
              <a:t>2 + 2у – 6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8 + 2у = 6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2у = 6 – 8 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у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2</a:t>
            </a:r>
            <a:r>
              <a:rPr lang="ru-RU" sz="2800" i="1" dirty="0" smtClean="0">
                <a:solidFill>
                  <a:srgbClr val="0070C0"/>
                </a:solidFill>
              </a:rPr>
              <a:t> =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−</a:t>
            </a:r>
            <a:r>
              <a:rPr lang="ru-RU" sz="2800" i="1" dirty="0" smtClean="0">
                <a:solidFill>
                  <a:srgbClr val="0070C0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98" grpId="0" animBg="1"/>
      <p:bldP spid="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80963" y="1"/>
            <a:ext cx="9305925" cy="419100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300" b="1" dirty="0" smtClean="0">
                <a:solidFill>
                  <a:srgbClr val="0070C0"/>
                </a:solidFill>
              </a:rPr>
              <a:t>Линейное уравнение с двумя переменными и его график</a:t>
            </a:r>
            <a:endParaRPr lang="ru-RU" sz="2300" b="1" dirty="0">
              <a:solidFill>
                <a:srgbClr val="0070C0"/>
              </a:solidFill>
            </a:endParaRPr>
          </a:p>
        </p:txBody>
      </p:sp>
      <p:grpSp>
        <p:nvGrpSpPr>
          <p:cNvPr id="2" name="Группа 170"/>
          <p:cNvGrpSpPr/>
          <p:nvPr/>
        </p:nvGrpSpPr>
        <p:grpSpPr>
          <a:xfrm>
            <a:off x="0" y="217406"/>
            <a:ext cx="9144000" cy="6640598"/>
            <a:chOff x="0" y="217406"/>
            <a:chExt cx="9144000" cy="6640598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latin typeface="+mn-lt"/>
                  <a:cs typeface="+mn-cs"/>
                </a:rPr>
                <a:t>х</a:t>
              </a:r>
              <a:endParaRPr lang="ru-RU" sz="4000" i="1" dirty="0"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latin typeface="+mn-lt"/>
                  <a:cs typeface="+mn-cs"/>
                </a:rPr>
                <a:t>0</a:t>
              </a:r>
              <a:endParaRPr lang="ru-RU" sz="2400" i="1" dirty="0">
                <a:latin typeface="+mn-lt"/>
                <a:cs typeface="+mn-cs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572000" y="390525"/>
              <a:ext cx="0" cy="6467479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Овал 88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008437" y="21740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у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98" name="Овал 97"/>
          <p:cNvSpPr/>
          <p:nvPr/>
        </p:nvSpPr>
        <p:spPr>
          <a:xfrm>
            <a:off x="5527974" y="3024967"/>
            <a:ext cx="65106" cy="64943"/>
          </a:xfrm>
          <a:prstGeom prst="ellipse">
            <a:avLst/>
          </a:prstGeom>
          <a:solidFill>
            <a:srgbClr val="009900"/>
          </a:solidFill>
          <a:ln w="44450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5" name="Прямоугольник 104"/>
          <p:cNvSpPr/>
          <p:nvPr/>
        </p:nvSpPr>
        <p:spPr>
          <a:xfrm rot="18202272">
            <a:off x="4611415" y="1632049"/>
            <a:ext cx="2810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009900"/>
                </a:solidFill>
              </a:rPr>
              <a:t>3х – 2у – 4 = 0</a:t>
            </a:r>
            <a:endParaRPr lang="ru-RU" sz="2800" i="1" dirty="0">
              <a:solidFill>
                <a:srgbClr val="00990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361950" y="665105"/>
            <a:ext cx="3012363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009900"/>
                </a:solidFill>
              </a:rPr>
              <a:t>3х – 2у – 4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х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1</a:t>
            </a:r>
            <a:r>
              <a:rPr lang="ru-RU" sz="2800" i="1" dirty="0" smtClean="0">
                <a:solidFill>
                  <a:srgbClr val="0070C0"/>
                </a:solidFill>
              </a:rPr>
              <a:t> = 0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3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∙ </a:t>
            </a:r>
            <a:r>
              <a:rPr lang="ru-RU" sz="2800" i="1" dirty="0" smtClean="0">
                <a:solidFill>
                  <a:srgbClr val="0070C0"/>
                </a:solidFill>
              </a:rPr>
              <a:t>0 – 2у – 4 = 0</a:t>
            </a:r>
          </a:p>
          <a:p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−</a:t>
            </a:r>
            <a:r>
              <a:rPr lang="ru-RU" sz="2800" i="1" dirty="0" smtClean="0">
                <a:solidFill>
                  <a:srgbClr val="0070C0"/>
                </a:solidFill>
              </a:rPr>
              <a:t>2у = 4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у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1</a:t>
            </a:r>
            <a:r>
              <a:rPr lang="ru-RU" sz="2800" i="1" dirty="0" smtClean="0">
                <a:solidFill>
                  <a:srgbClr val="0070C0"/>
                </a:solidFill>
              </a:rPr>
              <a:t> =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−</a:t>
            </a:r>
            <a:r>
              <a:rPr lang="ru-RU" sz="2800" i="1" dirty="0" smtClean="0">
                <a:solidFill>
                  <a:srgbClr val="0070C0"/>
                </a:solidFill>
              </a:rPr>
              <a:t>2</a:t>
            </a:r>
          </a:p>
        </p:txBody>
      </p:sp>
      <p:graphicFrame>
        <p:nvGraphicFramePr>
          <p:cNvPr id="103" name="Таблица 102"/>
          <p:cNvGraphicFramePr>
            <a:graphicFrameLocks noGrp="1"/>
          </p:cNvGraphicFramePr>
          <p:nvPr/>
        </p:nvGraphicFramePr>
        <p:xfrm>
          <a:off x="6086475" y="4333875"/>
          <a:ext cx="214312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714375"/>
                <a:gridCol w="7143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 smtClean="0">
                          <a:solidFill>
                            <a:srgbClr val="0070C0"/>
                          </a:solidFill>
                        </a:rPr>
                        <a:t>х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у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  <a:latin typeface="Constantia"/>
                        </a:rPr>
                        <a:t>−</a:t>
                      </a:r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8" name="Прямоугольник 107"/>
          <p:cNvSpPr/>
          <p:nvPr/>
        </p:nvSpPr>
        <p:spPr>
          <a:xfrm>
            <a:off x="314325" y="3884555"/>
            <a:ext cx="3012363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0070C0"/>
                </a:solidFill>
              </a:rPr>
              <a:t>х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2</a:t>
            </a:r>
            <a:r>
              <a:rPr lang="ru-RU" sz="2800" i="1" dirty="0" smtClean="0">
                <a:solidFill>
                  <a:srgbClr val="0070C0"/>
                </a:solidFill>
              </a:rPr>
              <a:t> = 2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3 </a:t>
            </a:r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∙ </a:t>
            </a:r>
            <a:r>
              <a:rPr lang="ru-RU" sz="2800" i="1" dirty="0" smtClean="0">
                <a:solidFill>
                  <a:srgbClr val="0070C0"/>
                </a:solidFill>
              </a:rPr>
              <a:t>2 – 2у – 4 = 0</a:t>
            </a:r>
          </a:p>
          <a:p>
            <a:r>
              <a:rPr lang="ru-RU" sz="2800" i="1" dirty="0" smtClean="0">
                <a:solidFill>
                  <a:srgbClr val="0070C0"/>
                </a:solidFill>
                <a:latin typeface="Constantia"/>
              </a:rPr>
              <a:t>−</a:t>
            </a:r>
            <a:r>
              <a:rPr lang="ru-RU" sz="2800" i="1" dirty="0" smtClean="0">
                <a:solidFill>
                  <a:srgbClr val="0070C0"/>
                </a:solidFill>
              </a:rPr>
              <a:t>2у = 4 – 6 </a:t>
            </a:r>
          </a:p>
          <a:p>
            <a:r>
              <a:rPr lang="ru-RU" sz="2800" i="1" dirty="0" smtClean="0">
                <a:solidFill>
                  <a:srgbClr val="0070C0"/>
                </a:solidFill>
              </a:rPr>
              <a:t>у</a:t>
            </a:r>
            <a:r>
              <a:rPr lang="ru-RU" sz="2800" i="1" baseline="-25000" dirty="0" smtClean="0">
                <a:solidFill>
                  <a:srgbClr val="0070C0"/>
                </a:solidFill>
              </a:rPr>
              <a:t>2</a:t>
            </a:r>
            <a:r>
              <a:rPr lang="ru-RU" sz="2800" i="1" dirty="0" smtClean="0">
                <a:solidFill>
                  <a:srgbClr val="0070C0"/>
                </a:solidFill>
              </a:rPr>
              <a:t> = 1</a:t>
            </a: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3590926" y="838200"/>
            <a:ext cx="3438524" cy="5191125"/>
          </a:xfrm>
          <a:prstGeom prst="line">
            <a:avLst/>
          </a:prstGeom>
          <a:ln w="3175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Овал 121"/>
          <p:cNvSpPr/>
          <p:nvPr/>
        </p:nvSpPr>
        <p:spPr>
          <a:xfrm>
            <a:off x="4539447" y="4512772"/>
            <a:ext cx="65106" cy="64943"/>
          </a:xfrm>
          <a:prstGeom prst="ellipse">
            <a:avLst/>
          </a:prstGeom>
          <a:solidFill>
            <a:srgbClr val="009900"/>
          </a:solidFill>
          <a:ln w="44450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5" grpId="0"/>
      <p:bldP spid="1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809626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Линейная функция и её график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071812" y="930275"/>
            <a:ext cx="3000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</a:rPr>
              <a:t>ах + </a:t>
            </a:r>
            <a:r>
              <a:rPr lang="ru-RU" sz="2800" i="1" dirty="0" err="1" smtClean="0">
                <a:solidFill>
                  <a:srgbClr val="0070C0"/>
                </a:solidFill>
              </a:rPr>
              <a:t>by</a:t>
            </a:r>
            <a:r>
              <a:rPr lang="ru-RU" sz="2800" i="1" dirty="0" smtClean="0">
                <a:solidFill>
                  <a:srgbClr val="0070C0"/>
                </a:solidFill>
              </a:rPr>
              <a:t> + с = 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71850" y="1416050"/>
            <a:ext cx="2400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/>
              <a:t>by</a:t>
            </a:r>
            <a:r>
              <a:rPr lang="ru-RU" sz="2800" i="1" dirty="0" smtClean="0"/>
              <a:t> = – ах – с 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361783" y="2092652"/>
            <a:ext cx="2420433" cy="951845"/>
            <a:chOff x="3324224" y="1940253"/>
            <a:chExt cx="2580373" cy="951845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324224" y="2139950"/>
              <a:ext cx="124777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i="1" dirty="0" err="1" smtClean="0"/>
                <a:t>y</a:t>
              </a:r>
              <a:r>
                <a:rPr lang="ru-RU" sz="2800" i="1" dirty="0" smtClean="0"/>
                <a:t> =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238051" y="1940253"/>
              <a:ext cx="166654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smtClean="0"/>
                <a:t>– ах – с </a:t>
              </a:r>
              <a:endParaRPr lang="ru-RU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4343400" y="2409825"/>
              <a:ext cx="1448344" cy="63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4824431" y="2368878"/>
              <a:ext cx="4258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 smtClean="0"/>
                <a:t>b</a:t>
              </a:r>
              <a:endParaRPr lang="ru-RU" dirty="0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290887" y="2921655"/>
            <a:ext cx="2562226" cy="1065490"/>
            <a:chOff x="3752849" y="3591580"/>
            <a:chExt cx="2562226" cy="1065490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3752849" y="3591580"/>
              <a:ext cx="2257426" cy="1046440"/>
              <a:chOff x="3438524" y="1892956"/>
              <a:chExt cx="2257426" cy="1046440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4429125" y="2416176"/>
                <a:ext cx="39946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i="1" dirty="0" err="1" smtClean="0"/>
                  <a:t>b</a:t>
                </a: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438524" y="2139950"/>
                <a:ext cx="22574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i="1" dirty="0" err="1" smtClean="0"/>
                  <a:t>y</a:t>
                </a:r>
                <a:r>
                  <a:rPr lang="ru-RU" sz="2800" i="1" dirty="0" smtClean="0"/>
                  <a:t> = –      </a:t>
                </a:r>
                <a:r>
                  <a:rPr lang="ru-RU" sz="2800" i="1" dirty="0" err="1" smtClean="0"/>
                  <a:t>х</a:t>
                </a:r>
                <a:r>
                  <a:rPr lang="ru-RU" sz="2800" i="1" dirty="0" smtClean="0"/>
                  <a:t> –     </a:t>
                </a: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4429125" y="1892956"/>
                <a:ext cx="43872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i="1" dirty="0" smtClean="0"/>
                  <a:t>а  </a:t>
                </a:r>
                <a:endParaRPr lang="ru-RU" dirty="0"/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4429125" y="2416176"/>
                <a:ext cx="4381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Прямоугольник 29"/>
            <p:cNvSpPr/>
            <p:nvPr/>
          </p:nvSpPr>
          <p:spPr>
            <a:xfrm>
              <a:off x="5857875" y="3610630"/>
              <a:ext cx="4387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i="1" dirty="0" smtClean="0"/>
                <a:t>с  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857875" y="4133850"/>
              <a:ext cx="399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 smtClean="0"/>
                <a:t>b</a:t>
              </a:r>
              <a:endParaRPr lang="ru-RU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876925" y="4124325"/>
              <a:ext cx="4381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4686300" y="3769380"/>
            <a:ext cx="1472187" cy="1046440"/>
            <a:chOff x="3400425" y="4198005"/>
            <a:chExt cx="1472187" cy="1046440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4433888" y="4721225"/>
              <a:ext cx="399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 smtClean="0"/>
                <a:t>b</a:t>
              </a:r>
              <a:endParaRPr lang="ru-RU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3400425" y="4444999"/>
              <a:ext cx="117157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dirty="0" smtClean="0"/>
                <a:t>b = </a:t>
              </a:r>
              <a:r>
                <a:rPr lang="ru-RU" sz="2800" i="1" dirty="0" smtClean="0"/>
                <a:t>–           </a:t>
              </a: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4433888" y="4198005"/>
              <a:ext cx="4387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dirty="0" smtClean="0"/>
                <a:t>c</a:t>
              </a:r>
              <a:r>
                <a:rPr lang="ru-RU" sz="2800" i="1" dirty="0" smtClean="0"/>
                <a:t>  </a:t>
              </a:r>
              <a:endParaRPr lang="ru-RU" dirty="0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4433888" y="4721225"/>
              <a:ext cx="4381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Группа 40"/>
          <p:cNvGrpSpPr/>
          <p:nvPr/>
        </p:nvGrpSpPr>
        <p:grpSpPr>
          <a:xfrm>
            <a:off x="2714625" y="3769380"/>
            <a:ext cx="1771650" cy="1046440"/>
            <a:chOff x="3400425" y="4198005"/>
            <a:chExt cx="1771650" cy="104644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4433888" y="4721225"/>
              <a:ext cx="399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i="1" dirty="0" err="1" smtClean="0"/>
                <a:t>b</a:t>
              </a:r>
              <a:endParaRPr lang="ru-RU" dirty="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400425" y="4444999"/>
              <a:ext cx="177165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dirty="0" smtClean="0"/>
                <a:t>k = </a:t>
              </a:r>
              <a:r>
                <a:rPr lang="ru-RU" sz="2800" i="1" dirty="0" smtClean="0"/>
                <a:t>–      </a:t>
              </a:r>
              <a:r>
                <a:rPr lang="en-US" sz="2800" i="1" dirty="0" smtClean="0"/>
                <a:t>;</a:t>
              </a:r>
              <a:r>
                <a:rPr lang="ru-RU" sz="2800" i="1" dirty="0" smtClean="0"/>
                <a:t>     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433888" y="4198005"/>
              <a:ext cx="4387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i="1" dirty="0" smtClean="0"/>
                <a:t>а  </a:t>
              </a:r>
              <a:endParaRPr lang="ru-RU" dirty="0"/>
            </a:p>
          </p:txBody>
        </p:sp>
        <p:cxnSp>
          <p:nvCxnSpPr>
            <p:cNvPr id="45" name="Прямая соединительная линия 44"/>
            <p:cNvCxnSpPr/>
            <p:nvPr/>
          </p:nvCxnSpPr>
          <p:spPr>
            <a:xfrm>
              <a:off x="4433888" y="4721225"/>
              <a:ext cx="4381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с двумя скругленными противолежащими углами 46"/>
          <p:cNvSpPr/>
          <p:nvPr/>
        </p:nvSpPr>
        <p:spPr>
          <a:xfrm>
            <a:off x="3514725" y="4835525"/>
            <a:ext cx="2114550" cy="654784"/>
          </a:xfrm>
          <a:prstGeom prst="round2DiagRect">
            <a:avLst>
              <a:gd name="adj1" fmla="val 34649"/>
              <a:gd name="adj2" fmla="val 0"/>
            </a:avLst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dk1"/>
                </a:solidFill>
              </a:rPr>
              <a:t>y = </a:t>
            </a:r>
            <a:r>
              <a:rPr lang="en-US" sz="2800" i="1" dirty="0" err="1" smtClean="0">
                <a:solidFill>
                  <a:schemeClr val="dk1"/>
                </a:solidFill>
              </a:rPr>
              <a:t>kx</a:t>
            </a:r>
            <a:r>
              <a:rPr lang="en-US" sz="2800" i="1" dirty="0" smtClean="0">
                <a:solidFill>
                  <a:schemeClr val="dk1"/>
                </a:solidFill>
              </a:rPr>
              <a:t> + b</a:t>
            </a:r>
            <a:endParaRPr lang="ru-RU" sz="2800" i="1" dirty="0" smtClean="0">
              <a:solidFill>
                <a:schemeClr val="dk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731169" y="5610910"/>
            <a:ext cx="5681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  <a:latin typeface="Constantia"/>
              </a:rPr>
              <a:t>−</a:t>
            </a:r>
            <a:r>
              <a:rPr lang="en-US" sz="2800" i="1" dirty="0" smtClean="0">
                <a:solidFill>
                  <a:srgbClr val="C00000"/>
                </a:solidFill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</a:rPr>
              <a:t>линейная функция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47" grpId="0" animBg="1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447676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Линейная функция и её график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7637" y="692150"/>
            <a:ext cx="208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 smtClean="0">
                <a:solidFill>
                  <a:srgbClr val="009900"/>
                </a:solidFill>
              </a:rPr>
              <a:t>y</a:t>
            </a:r>
            <a:r>
              <a:rPr lang="ru-RU" sz="2800" i="1" dirty="0" smtClean="0">
                <a:solidFill>
                  <a:srgbClr val="009900"/>
                </a:solidFill>
              </a:rPr>
              <a:t> = </a:t>
            </a:r>
            <a:r>
              <a:rPr lang="en-US" sz="2800" i="1" dirty="0" smtClean="0">
                <a:solidFill>
                  <a:srgbClr val="009900"/>
                </a:solidFill>
              </a:rPr>
              <a:t>2x – 3 </a:t>
            </a:r>
            <a:endParaRPr lang="ru-RU" sz="2800" i="1" dirty="0" smtClean="0">
              <a:solidFill>
                <a:srgbClr val="009900"/>
              </a:solidFill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390525" y="1381125"/>
          <a:ext cx="142875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7143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 smtClean="0">
                          <a:solidFill>
                            <a:srgbClr val="009900"/>
                          </a:solidFill>
                        </a:rPr>
                        <a:t>х</a:t>
                      </a:r>
                      <a:endParaRPr lang="ru-RU" sz="2400" b="1" i="1" dirty="0">
                        <a:solidFill>
                          <a:srgbClr val="00990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009900"/>
                          </a:solidFill>
                        </a:rPr>
                        <a:t>y</a:t>
                      </a:r>
                      <a:endParaRPr lang="ru-RU" sz="2400" b="1" i="1" dirty="0">
                        <a:solidFill>
                          <a:srgbClr val="00990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4" name="Группа 170"/>
          <p:cNvGrpSpPr/>
          <p:nvPr/>
        </p:nvGrpSpPr>
        <p:grpSpPr>
          <a:xfrm>
            <a:off x="0" y="217406"/>
            <a:ext cx="9144000" cy="6640598"/>
            <a:chOff x="0" y="217406"/>
            <a:chExt cx="9144000" cy="66405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latin typeface="+mn-lt"/>
                  <a:cs typeface="+mn-cs"/>
                </a:rPr>
                <a:t>х</a:t>
              </a:r>
              <a:endParaRPr lang="ru-RU" sz="4000" i="1" dirty="0">
                <a:latin typeface="+mn-lt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latin typeface="+mn-lt"/>
                  <a:cs typeface="+mn-cs"/>
                </a:rPr>
                <a:t>0</a:t>
              </a:r>
              <a:endParaRPr lang="ru-RU" sz="2400" i="1" dirty="0">
                <a:latin typeface="+mn-lt"/>
                <a:cs typeface="+mn-cs"/>
              </a:endParaRP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4572000" y="390525"/>
              <a:ext cx="0" cy="6467479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1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89" name="TextBox 88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4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5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6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Овал 57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008437" y="21740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у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112" name="Овал 111"/>
          <p:cNvSpPr/>
          <p:nvPr/>
        </p:nvSpPr>
        <p:spPr>
          <a:xfrm>
            <a:off x="4539447" y="4996642"/>
            <a:ext cx="65106" cy="64943"/>
          </a:xfrm>
          <a:prstGeom prst="ellipse">
            <a:avLst/>
          </a:prstGeom>
          <a:solidFill>
            <a:srgbClr val="009900"/>
          </a:solidFill>
          <a:ln w="44450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13" name="Прямоугольник 112"/>
          <p:cNvSpPr/>
          <p:nvPr/>
        </p:nvSpPr>
        <p:spPr>
          <a:xfrm rot="17820000">
            <a:off x="5037477" y="1411103"/>
            <a:ext cx="1863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009900"/>
                </a:solidFill>
              </a:rPr>
              <a:t>у </a:t>
            </a:r>
            <a:r>
              <a:rPr lang="en-US" sz="2800" i="1" dirty="0" smtClean="0">
                <a:solidFill>
                  <a:srgbClr val="009900"/>
                </a:solidFill>
              </a:rPr>
              <a:t>= 2x – 3</a:t>
            </a:r>
            <a:endParaRPr lang="ru-RU" sz="2800" i="1" dirty="0">
              <a:solidFill>
                <a:srgbClr val="009900"/>
              </a:solidFill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H="1">
            <a:off x="3914776" y="866775"/>
            <a:ext cx="2733674" cy="5457825"/>
          </a:xfrm>
          <a:prstGeom prst="line">
            <a:avLst/>
          </a:prstGeom>
          <a:ln w="3175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Овал 114"/>
          <p:cNvSpPr/>
          <p:nvPr/>
        </p:nvSpPr>
        <p:spPr>
          <a:xfrm>
            <a:off x="5520522" y="3024967"/>
            <a:ext cx="65106" cy="64943"/>
          </a:xfrm>
          <a:prstGeom prst="ellipse">
            <a:avLst/>
          </a:prstGeom>
          <a:solidFill>
            <a:srgbClr val="009900"/>
          </a:solidFill>
          <a:ln w="44450">
            <a:solidFill>
              <a:srgbClr val="00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0" name="Прямоугольник 119"/>
          <p:cNvSpPr/>
          <p:nvPr/>
        </p:nvSpPr>
        <p:spPr>
          <a:xfrm>
            <a:off x="545620" y="1837680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0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1155986" y="1818630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  <a:latin typeface="Constantia"/>
              </a:rPr>
              <a:t>−</a:t>
            </a:r>
            <a:r>
              <a:rPr lang="ru-RU" sz="2400" b="1" i="1" dirty="0" smtClean="0">
                <a:solidFill>
                  <a:srgbClr val="0070C0"/>
                </a:solidFill>
              </a:rPr>
              <a:t>3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555145" y="2294880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2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1269520" y="2285355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1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12" grpId="0" animBg="1"/>
      <p:bldP spid="113" grpId="0"/>
      <p:bldP spid="115" grpId="0" animBg="1"/>
      <p:bldP spid="120" grpId="0"/>
      <p:bldP spid="121" grpId="0"/>
      <p:bldP spid="122" grpId="0"/>
      <p:bldP spid="1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447676"/>
          </a:xfr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Линейная функция и её график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7637" y="692150"/>
            <a:ext cx="27098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 smtClean="0">
                <a:solidFill>
                  <a:srgbClr val="C00000"/>
                </a:solidFill>
              </a:rPr>
              <a:t>y</a:t>
            </a:r>
            <a:r>
              <a:rPr lang="ru-RU" sz="2800" i="1" dirty="0" smtClean="0">
                <a:solidFill>
                  <a:srgbClr val="C00000"/>
                </a:solidFill>
              </a:rPr>
              <a:t> = </a:t>
            </a:r>
            <a:r>
              <a:rPr lang="en-US" sz="2800" i="1" dirty="0" smtClean="0">
                <a:solidFill>
                  <a:srgbClr val="C00000"/>
                </a:solidFill>
                <a:latin typeface="Constantia"/>
              </a:rPr>
              <a:t>−</a:t>
            </a:r>
            <a:r>
              <a:rPr lang="en-US" sz="2800" i="1" dirty="0" smtClean="0">
                <a:solidFill>
                  <a:srgbClr val="C00000"/>
                </a:solidFill>
              </a:rPr>
              <a:t>0,5x + 2</a:t>
            </a:r>
            <a:endParaRPr lang="ru-RU" sz="2800" i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390525" y="1381125"/>
          <a:ext cx="142875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7143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 smtClean="0">
                          <a:solidFill>
                            <a:srgbClr val="C00000"/>
                          </a:solidFill>
                        </a:rPr>
                        <a:t>х</a:t>
                      </a:r>
                      <a:endParaRPr lang="ru-RU" sz="2400" b="1" i="1" dirty="0">
                        <a:solidFill>
                          <a:srgbClr val="C0000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C00000"/>
                          </a:solidFill>
                        </a:rPr>
                        <a:t>y</a:t>
                      </a:r>
                      <a:endParaRPr lang="ru-RU" sz="2400" b="1" i="1" dirty="0">
                        <a:solidFill>
                          <a:srgbClr val="C0000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170"/>
          <p:cNvGrpSpPr/>
          <p:nvPr/>
        </p:nvGrpSpPr>
        <p:grpSpPr>
          <a:xfrm>
            <a:off x="0" y="217406"/>
            <a:ext cx="9144000" cy="6640598"/>
            <a:chOff x="0" y="217406"/>
            <a:chExt cx="9144000" cy="66405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0" y="3557588"/>
              <a:ext cx="9144000" cy="0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682014" y="3446933"/>
              <a:ext cx="46198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000" i="1" dirty="0" err="1" smtClean="0">
                  <a:latin typeface="+mn-lt"/>
                  <a:cs typeface="+mn-cs"/>
                </a:rPr>
                <a:t>х</a:t>
              </a:r>
              <a:endParaRPr lang="ru-RU" sz="4000" i="1" dirty="0">
                <a:latin typeface="+mn-lt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486703" y="3557588"/>
              <a:ext cx="37542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 dirty="0" smtClean="0">
                  <a:latin typeface="+mn-lt"/>
                  <a:cs typeface="+mn-cs"/>
                </a:rPr>
                <a:t>0</a:t>
              </a:r>
              <a:endParaRPr lang="ru-RU" sz="2400" i="1" dirty="0">
                <a:latin typeface="+mn-lt"/>
                <a:cs typeface="+mn-cs"/>
              </a:endParaRP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4572000" y="390525"/>
              <a:ext cx="0" cy="6467479"/>
            </a:xfrm>
            <a:prstGeom prst="line">
              <a:avLst/>
            </a:prstGeom>
            <a:ln w="44450">
              <a:solidFill>
                <a:schemeClr val="tx1"/>
              </a:solidFill>
              <a:headEnd type="none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18"/>
            <p:cNvGrpSpPr/>
            <p:nvPr/>
          </p:nvGrpSpPr>
          <p:grpSpPr>
            <a:xfrm>
              <a:off x="322988" y="3557588"/>
              <a:ext cx="3994990" cy="461665"/>
              <a:chOff x="322988" y="3557588"/>
              <a:chExt cx="3994990" cy="461665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181000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3129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803971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3330647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844772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29072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79923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22988" y="355758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5" name="Группа 30"/>
            <p:cNvGrpSpPr/>
            <p:nvPr/>
          </p:nvGrpSpPr>
          <p:grpSpPr>
            <a:xfrm>
              <a:off x="4488180" y="1088988"/>
              <a:ext cx="160020" cy="1972011"/>
              <a:chOff x="4488180" y="1088988"/>
              <a:chExt cx="160020" cy="1972011"/>
            </a:xfrm>
          </p:grpSpPr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4495800" y="3060999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>
                <a:off x="4495800" y="256726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4495800" y="207577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4495800" y="158809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4488180" y="108898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40"/>
            <p:cNvGrpSpPr/>
            <p:nvPr/>
          </p:nvGrpSpPr>
          <p:grpSpPr>
            <a:xfrm>
              <a:off x="4495800" y="4045548"/>
              <a:ext cx="152400" cy="1977390"/>
              <a:chOff x="4495800" y="4045548"/>
              <a:chExt cx="152400" cy="1977390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4495800" y="40455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4495800" y="454465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4495800" y="50361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4495800" y="553144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4495800" y="6022938"/>
                <a:ext cx="152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46"/>
            <p:cNvGrpSpPr/>
            <p:nvPr/>
          </p:nvGrpSpPr>
          <p:grpSpPr>
            <a:xfrm>
              <a:off x="4098794" y="3812858"/>
              <a:ext cx="473206" cy="2442865"/>
              <a:chOff x="4098794" y="3812858"/>
              <a:chExt cx="473206" cy="2442865"/>
            </a:xfrm>
          </p:grpSpPr>
          <p:sp>
            <p:nvSpPr>
              <p:cNvPr id="89" name="TextBox 88"/>
              <p:cNvSpPr txBox="1"/>
              <p:nvPr/>
            </p:nvSpPr>
            <p:spPr>
              <a:xfrm>
                <a:off x="4098794" y="57940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098794" y="529494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098794" y="47882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098794" y="429291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098794" y="3812858"/>
                <a:ext cx="47320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-1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52"/>
            <p:cNvGrpSpPr/>
            <p:nvPr/>
          </p:nvGrpSpPr>
          <p:grpSpPr>
            <a:xfrm>
              <a:off x="4572000" y="844868"/>
              <a:ext cx="375424" cy="2446675"/>
              <a:chOff x="4572000" y="844868"/>
              <a:chExt cx="375424" cy="2446675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4572000" y="28298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572000" y="234219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572000" y="186594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572000" y="134397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572000" y="84486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9" name="Группа 58"/>
            <p:cNvGrpSpPr/>
            <p:nvPr/>
          </p:nvGrpSpPr>
          <p:grpSpPr>
            <a:xfrm>
              <a:off x="4886025" y="3557588"/>
              <a:ext cx="3888692" cy="461665"/>
              <a:chOff x="4886025" y="3557588"/>
              <a:chExt cx="3888692" cy="461665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488602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1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386255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2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888728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3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38850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4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897269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7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41362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6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6895464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5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399293" y="3557588"/>
                <a:ext cx="37542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i="1" dirty="0" smtClean="0">
                    <a:latin typeface="+mn-lt"/>
                    <a:cs typeface="+mn-cs"/>
                  </a:rPr>
                  <a:t>8</a:t>
                </a:r>
                <a:endParaRPr lang="ru-RU" sz="2400" i="1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10" name="Группа 68"/>
            <p:cNvGrpSpPr/>
            <p:nvPr/>
          </p:nvGrpSpPr>
          <p:grpSpPr>
            <a:xfrm>
              <a:off x="624839" y="3487274"/>
              <a:ext cx="3451861" cy="140407"/>
              <a:chOff x="546847" y="3487274"/>
              <a:chExt cx="3523802" cy="140407"/>
            </a:xfrm>
          </p:grpSpPr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206277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2563010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3056517" y="3487274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357310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4070649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15488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10421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>
                <a:off x="546847" y="3493210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78"/>
            <p:cNvGrpSpPr/>
            <p:nvPr/>
          </p:nvGrpSpPr>
          <p:grpSpPr>
            <a:xfrm>
              <a:off x="5071111" y="3490352"/>
              <a:ext cx="3459480" cy="142035"/>
              <a:chOff x="5080747" y="3490352"/>
              <a:chExt cx="3523353" cy="142035"/>
            </a:xfrm>
          </p:grpSpPr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50807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5584788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6089725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659488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759534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7086376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8102077" y="3490352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8604100" y="3497916"/>
                <a:ext cx="0" cy="1344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Овал 57"/>
            <p:cNvSpPr/>
            <p:nvPr/>
          </p:nvSpPr>
          <p:spPr>
            <a:xfrm>
              <a:off x="4541520" y="3524974"/>
              <a:ext cx="60960" cy="65228"/>
            </a:xfrm>
            <a:prstGeom prst="ellipse">
              <a:avLst/>
            </a:prstGeom>
            <a:solidFill>
              <a:schemeClr val="tx1"/>
            </a:solidFill>
            <a:ln w="444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008437" y="217406"/>
              <a:ext cx="563563" cy="708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у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112" name="Овал 111"/>
          <p:cNvSpPr/>
          <p:nvPr/>
        </p:nvSpPr>
        <p:spPr>
          <a:xfrm>
            <a:off x="4539447" y="2520142"/>
            <a:ext cx="65106" cy="64943"/>
          </a:xfrm>
          <a:prstGeom prst="ellipse">
            <a:avLst/>
          </a:prstGeom>
          <a:solidFill>
            <a:srgbClr val="C00000"/>
          </a:solidFill>
          <a:ln w="4445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13" name="Прямоугольник 112"/>
          <p:cNvSpPr/>
          <p:nvPr/>
        </p:nvSpPr>
        <p:spPr>
          <a:xfrm rot="1618255">
            <a:off x="2160462" y="2011178"/>
            <a:ext cx="2443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C00000"/>
                </a:solidFill>
              </a:rPr>
              <a:t>у </a:t>
            </a:r>
            <a:r>
              <a:rPr lang="en-US" sz="2800" i="1" dirty="0" smtClean="0">
                <a:solidFill>
                  <a:srgbClr val="C00000"/>
                </a:solidFill>
              </a:rPr>
              <a:t>= </a:t>
            </a:r>
            <a:r>
              <a:rPr lang="en-US" sz="2800" i="1" dirty="0" smtClean="0">
                <a:solidFill>
                  <a:srgbClr val="C00000"/>
                </a:solidFill>
                <a:latin typeface="Constantia"/>
              </a:rPr>
              <a:t>−</a:t>
            </a:r>
            <a:r>
              <a:rPr lang="en-US" sz="2800" i="1" dirty="0" smtClean="0">
                <a:solidFill>
                  <a:srgbClr val="C00000"/>
                </a:solidFill>
              </a:rPr>
              <a:t>0,5x + 2</a:t>
            </a:r>
            <a:endParaRPr lang="ru-RU" sz="2800" i="1" dirty="0">
              <a:solidFill>
                <a:srgbClr val="C00000"/>
              </a:solidFill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2590800" y="1581150"/>
            <a:ext cx="5943600" cy="296227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Овал 114"/>
          <p:cNvSpPr/>
          <p:nvPr/>
        </p:nvSpPr>
        <p:spPr>
          <a:xfrm>
            <a:off x="6520647" y="3529792"/>
            <a:ext cx="65106" cy="64943"/>
          </a:xfrm>
          <a:prstGeom prst="ellipse">
            <a:avLst/>
          </a:prstGeom>
          <a:solidFill>
            <a:srgbClr val="C00000"/>
          </a:solidFill>
          <a:ln w="4445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0" name="Прямоугольник 119"/>
          <p:cNvSpPr/>
          <p:nvPr/>
        </p:nvSpPr>
        <p:spPr>
          <a:xfrm>
            <a:off x="545620" y="1837680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0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1270286" y="1828155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2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555145" y="2294880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4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1269520" y="2285355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i="1" dirty="0" smtClean="0">
                <a:solidFill>
                  <a:srgbClr val="0070C0"/>
                </a:solidFill>
              </a:rPr>
              <a:t>0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12" grpId="0" animBg="1"/>
      <p:bldP spid="113" grpId="0"/>
      <p:bldP spid="115" grpId="0" animBg="1"/>
      <p:bldP spid="120" grpId="0"/>
      <p:bldP spid="121" grpId="0"/>
      <p:bldP spid="122" grpId="0"/>
      <p:bldP spid="1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375" y="676960"/>
            <a:ext cx="84772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>
              <a:buFont typeface="Arial" pitchFamily="34" charset="0"/>
              <a:buChar char="•"/>
            </a:pPr>
            <a:r>
              <a:rPr lang="ru-RU" sz="2000" i="1" dirty="0" smtClean="0"/>
              <a:t>Алгебра 7 класс</a:t>
            </a:r>
            <a:r>
              <a:rPr lang="ru-RU" sz="2000" i="1" dirty="0" smtClean="0"/>
              <a:t>.  </a:t>
            </a:r>
            <a:endParaRPr lang="ru-RU" sz="2000" i="1" dirty="0" smtClean="0"/>
          </a:p>
          <a:p>
            <a:pPr marL="361950" indent="-361950">
              <a:buFont typeface="Arial" pitchFamily="34" charset="0"/>
              <a:buChar char="•"/>
            </a:pPr>
            <a:r>
              <a:rPr lang="en-US" sz="2000" i="1" dirty="0" smtClean="0">
                <a:hlinkClick r:id="rId3"/>
              </a:rPr>
              <a:t>http://bizorg.su/kantselyarskie-tovary-r/p970421-kantselyarskie-tovary</a:t>
            </a:r>
            <a:r>
              <a:rPr lang="ru-RU" sz="2000" i="1" dirty="0" smtClean="0"/>
              <a:t> - канцтовары</a:t>
            </a:r>
          </a:p>
        </p:txBody>
      </p:sp>
      <p:sp>
        <p:nvSpPr>
          <p:cNvPr id="3" name="Заголовок 3"/>
          <p:cNvSpPr txBox="1">
            <a:spLocks/>
          </p:cNvSpPr>
          <p:nvPr/>
        </p:nvSpPr>
        <p:spPr>
          <a:xfrm>
            <a:off x="0" y="0"/>
            <a:ext cx="9144000" cy="638690"/>
          </a:xfrm>
          <a:prstGeom prst="rect">
            <a:avLst/>
          </a:prstGeom>
          <a:solidFill>
            <a:schemeClr val="bg1">
              <a:alpha val="69804"/>
            </a:schemeClr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Использованы ресурсы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7653b8163161a811d18dd27f688c18751523a"/>
</p:tagLst>
</file>

<file path=ppt/theme/theme1.xml><?xml version="1.0" encoding="utf-8"?>
<a:theme xmlns:a="http://schemas.openxmlformats.org/drawingml/2006/main" name="blue_wav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entury Gothic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blue_wave</Template>
  <TotalTime>1201</TotalTime>
  <Words>1232</Words>
  <Application>Microsoft Office PowerPoint</Application>
  <PresentationFormat>Экран (4:3)</PresentationFormat>
  <Paragraphs>399</Paragraphs>
  <Slides>16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blue_wave</vt:lpstr>
      <vt:lpstr>Формула</vt:lpstr>
      <vt:lpstr>Линейная функция Алгебра  7 класс</vt:lpstr>
      <vt:lpstr>Координатная плоскость</vt:lpstr>
      <vt:lpstr>Координатная плоскость</vt:lpstr>
      <vt:lpstr>Координатная плоскость</vt:lpstr>
      <vt:lpstr>Слайд 5</vt:lpstr>
      <vt:lpstr>Слайд 6</vt:lpstr>
      <vt:lpstr>Слайд 7</vt:lpstr>
      <vt:lpstr>Линейное уравнение с двумя переменными и его график</vt:lpstr>
      <vt:lpstr>Линейное уравнение с двумя переменными  и его график</vt:lpstr>
      <vt:lpstr>Линейное уравнение с двумя переменными  и его график</vt:lpstr>
      <vt:lpstr>Линейное уравнение с двумя переменными и его график</vt:lpstr>
      <vt:lpstr>Линейное уравнение с двумя переменными и его график</vt:lpstr>
      <vt:lpstr>Линейная функция и её график</vt:lpstr>
      <vt:lpstr>Линейная функция и её график</vt:lpstr>
      <vt:lpstr>Линейная функция и её график</vt:lpstr>
      <vt:lpstr>Слайд 16</vt:lpstr>
    </vt:vector>
  </TitlesOfParts>
  <Company>МКОУ СОШ с.п.Карасу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Признаки равенства треугольников</dc:title>
  <dc:creator>Айшаева Ф.С.</dc:creator>
  <cp:lastModifiedBy>Карасуу</cp:lastModifiedBy>
  <cp:revision>1</cp:revision>
  <dcterms:created xsi:type="dcterms:W3CDTF">2014-11-30T09:12:38Z</dcterms:created>
  <dcterms:modified xsi:type="dcterms:W3CDTF">2022-09-22T11:01:16Z</dcterms:modified>
</cp:coreProperties>
</file>