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4" r:id="rId4"/>
    <p:sldId id="259" r:id="rId5"/>
    <p:sldId id="263" r:id="rId6"/>
    <p:sldId id="261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2" r:id="rId15"/>
    <p:sldId id="266" r:id="rId16"/>
    <p:sldId id="268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7AC"/>
    <a:srgbClr val="2720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25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21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5.wmf"/><Relationship Id="rId7" Type="http://schemas.openxmlformats.org/officeDocument/2006/relationships/image" Target="../media/image25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30.wmf"/><Relationship Id="rId5" Type="http://schemas.openxmlformats.org/officeDocument/2006/relationships/image" Target="../media/image21.wmf"/><Relationship Id="rId4" Type="http://schemas.openxmlformats.org/officeDocument/2006/relationships/image" Target="../media/image29.wmf"/><Relationship Id="rId9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6.wmf"/><Relationship Id="rId6" Type="http://schemas.openxmlformats.org/officeDocument/2006/relationships/image" Target="../media/image15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6.wmf"/><Relationship Id="rId6" Type="http://schemas.openxmlformats.org/officeDocument/2006/relationships/image" Target="../media/image1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1.wmf"/><Relationship Id="rId7" Type="http://schemas.openxmlformats.org/officeDocument/2006/relationships/image" Target="../media/image12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25.wmf"/><Relationship Id="rId7" Type="http://schemas.openxmlformats.org/officeDocument/2006/relationships/image" Target="../media/image1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10.wmf"/><Relationship Id="rId5" Type="http://schemas.openxmlformats.org/officeDocument/2006/relationships/image" Target="../media/image22.wmf"/><Relationship Id="rId4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8.wmf"/><Relationship Id="rId7" Type="http://schemas.openxmlformats.org/officeDocument/2006/relationships/image" Target="../media/image6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1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28.wmf"/><Relationship Id="rId5" Type="http://schemas.openxmlformats.org/officeDocument/2006/relationships/image" Target="../media/image25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28D8497-71E5-4E4C-9D8D-AC774BEA5035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BC1FFD-3E24-4986-95AF-EEE331B18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C012-C742-48AD-A092-854AC83D24F0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780CF-7637-4EA8-A2FD-36EF6392D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2D7D7-09A5-42FE-A1D6-6D700BAF36FC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ADE3-0372-4BF9-B268-AE714BABB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FCFD2-D44C-4C7F-A3BE-E25894CE6B64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55E0-706C-4FA7-BA20-A399E93F7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87D432-9827-4C41-A7A8-97E1EDE06664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BC53B1-E782-44ED-9FDE-E0CFF5A4A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BC1-B3ED-4CE2-B6B7-6395A28B497C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BD02-F12D-412C-AF0B-CE134913C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574A6B-3519-4DF8-97BB-B759B2EA8DF6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4C2CB0-71E3-47CD-A794-02A0FA13A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3FCF1-AA16-4E49-B9A2-E3911BC22C13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B175C-7F9B-4CA4-A099-9B4D6BAF7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354F-82B5-45EB-87C7-EC1BB504A234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F84E-9AAB-44D6-9456-532BEF283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65703F-FDC5-4F3A-84C9-E042C3D016F7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DFFAF3-96ED-4402-8469-6982FAE5B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373A36-900E-4DD5-8E85-869C5472C5F7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23DABB-97A1-478E-9F4B-9C21BEFA0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34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1EEDC8-F1DC-42A9-A6F4-97872E7D1AFB}" type="datetimeFigureOut">
              <a:rPr lang="ru-RU"/>
              <a:pPr>
                <a:defRPr/>
              </a:pPr>
              <a:t>01.10.2013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5DD6DA-17D3-4506-8D78-6B46AD0E3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3" r:id="rId2"/>
    <p:sldLayoutId id="2147483700" r:id="rId3"/>
    <p:sldLayoutId id="2147483694" r:id="rId4"/>
    <p:sldLayoutId id="2147483701" r:id="rId5"/>
    <p:sldLayoutId id="2147483695" r:id="rId6"/>
    <p:sldLayoutId id="2147483696" r:id="rId7"/>
    <p:sldLayoutId id="2147483702" r:id="rId8"/>
    <p:sldLayoutId id="2147483703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571500" y="2071688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ТЕМА: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«ПРАВИЛЬНЫЕ МНОГОУГОЛЬНИКИ»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857625" y="1643063"/>
            <a:ext cx="4000500" cy="1643062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22600" y="5445125"/>
            <a:ext cx="2571750" cy="1000125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0" name="TextBox 21"/>
          <p:cNvSpPr txBox="1">
            <a:spLocks noChangeArrowheads="1"/>
          </p:cNvSpPr>
          <p:nvPr/>
        </p:nvSpPr>
        <p:spPr bwMode="auto">
          <a:xfrm>
            <a:off x="357188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3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=6      Найти: а</a:t>
            </a:r>
          </a:p>
          <a:p>
            <a:endParaRPr lang="ru-RU"/>
          </a:p>
        </p:txBody>
      </p:sp>
      <p:grpSp>
        <p:nvGrpSpPr>
          <p:cNvPr id="5131" name="Группа 14"/>
          <p:cNvGrpSpPr>
            <a:grpSpLocks/>
          </p:cNvGrpSpPr>
          <p:nvPr/>
        </p:nvGrpSpPr>
        <p:grpSpPr bwMode="auto">
          <a:xfrm>
            <a:off x="571500" y="601663"/>
            <a:ext cx="2500313" cy="3071812"/>
            <a:chOff x="2428875" y="1571612"/>
            <a:chExt cx="2500313" cy="3071826"/>
          </a:xfrm>
        </p:grpSpPr>
        <p:sp>
          <p:nvSpPr>
            <p:cNvPr id="4" name="Овал 3"/>
            <p:cNvSpPr/>
            <p:nvPr/>
          </p:nvSpPr>
          <p:spPr bwMode="auto">
            <a:xfrm>
              <a:off x="2428875" y="2214552"/>
              <a:ext cx="2500313" cy="24288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 bwMode="auto">
            <a:xfrm>
              <a:off x="3694113" y="3357557"/>
              <a:ext cx="58737" cy="58738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5125" name="Object 2"/>
            <p:cNvGraphicFramePr>
              <a:graphicFrameLocks noChangeAspect="1"/>
            </p:cNvGraphicFramePr>
            <p:nvPr/>
          </p:nvGraphicFramePr>
          <p:xfrm>
            <a:off x="4000496" y="2786058"/>
            <a:ext cx="427037" cy="466725"/>
          </p:xfrm>
          <a:graphic>
            <a:graphicData uri="http://schemas.openxmlformats.org/presentationml/2006/ole">
              <p:oleObj spid="_x0000_s5125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5126" name="Object 3"/>
            <p:cNvGraphicFramePr>
              <a:graphicFrameLocks noChangeAspect="1"/>
            </p:cNvGraphicFramePr>
            <p:nvPr/>
          </p:nvGraphicFramePr>
          <p:xfrm>
            <a:off x="3357554" y="2643182"/>
            <a:ext cx="352425" cy="393700"/>
          </p:xfrm>
          <a:graphic>
            <a:graphicData uri="http://schemas.openxmlformats.org/presentationml/2006/ole">
              <p:oleObj spid="_x0000_s5126" name="Формула" r:id="rId4" imgW="114120" imgH="126720" progId="Equation.3">
                <p:embed/>
              </p:oleObj>
            </a:graphicData>
          </a:graphic>
        </p:graphicFrame>
        <p:graphicFrame>
          <p:nvGraphicFramePr>
            <p:cNvPr id="5127" name="Object 4"/>
            <p:cNvGraphicFramePr>
              <a:graphicFrameLocks noChangeAspect="1"/>
            </p:cNvGraphicFramePr>
            <p:nvPr/>
          </p:nvGraphicFramePr>
          <p:xfrm>
            <a:off x="3500430" y="1571612"/>
            <a:ext cx="515937" cy="720725"/>
          </p:xfrm>
          <a:graphic>
            <a:graphicData uri="http://schemas.openxmlformats.org/presentationml/2006/ole">
              <p:oleObj spid="_x0000_s5127" name="Формула" r:id="rId5" imgW="164880" imgH="228600" progId="Equation.3">
                <p:embed/>
              </p:oleObj>
            </a:graphicData>
          </a:graphic>
        </p:graphicFrame>
        <p:sp>
          <p:nvSpPr>
            <p:cNvPr id="5134" name="AutoShape 19"/>
            <p:cNvSpPr>
              <a:spLocks noChangeArrowheads="1"/>
            </p:cNvSpPr>
            <p:nvPr/>
          </p:nvSpPr>
          <p:spPr bwMode="auto">
            <a:xfrm>
              <a:off x="2449513" y="2378066"/>
              <a:ext cx="2471737" cy="2071696"/>
            </a:xfrm>
            <a:prstGeom prst="hexagon">
              <a:avLst>
                <a:gd name="adj" fmla="val 28811"/>
                <a:gd name="vf" fmla="val 115470"/>
              </a:avLst>
            </a:prstGeom>
            <a:noFill/>
            <a:ln w="31750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rot="5400000" flipH="1" flipV="1">
              <a:off x="3213892" y="2907499"/>
              <a:ext cx="1000130" cy="1587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endCxn id="5134" idx="2"/>
            </p:cNvCxnSpPr>
            <p:nvPr/>
          </p:nvCxnSpPr>
          <p:spPr>
            <a:xfrm rot="5400000" flipH="1" flipV="1">
              <a:off x="3494085" y="2598731"/>
              <a:ext cx="1050930" cy="6096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4143375" y="1714500"/>
          <a:ext cx="3432175" cy="1358900"/>
        </p:xfrm>
        <a:graphic>
          <a:graphicData uri="http://schemas.openxmlformats.org/presentationml/2006/ole">
            <p:oleObj spid="_x0000_s5122" name="Формула" r:id="rId6" imgW="1041120" imgH="41904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792163" y="3897313"/>
          <a:ext cx="7639050" cy="1247775"/>
        </p:xfrm>
        <a:graphic>
          <a:graphicData uri="http://schemas.openxmlformats.org/presentationml/2006/ole">
            <p:oleObj spid="_x0000_s5123" name="Формула" r:id="rId7" imgW="2565360" imgH="419040" progId="Equation.3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3484563" y="5476875"/>
          <a:ext cx="1706562" cy="877888"/>
        </p:xfrm>
        <a:graphic>
          <a:graphicData uri="http://schemas.openxmlformats.org/presentationml/2006/ole">
            <p:oleObj spid="_x0000_s5124" name="Формула" r:id="rId8" imgW="444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067050" y="5448300"/>
            <a:ext cx="2357438" cy="1143000"/>
          </a:xfrm>
          <a:prstGeom prst="rect">
            <a:avLst/>
          </a:prstGeom>
          <a:solidFill>
            <a:schemeClr val="bg1">
              <a:lumMod val="65000"/>
              <a:alpha val="2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3143250" y="1000125"/>
            <a:ext cx="2376488" cy="1587500"/>
            <a:chOff x="5125231" y="1415110"/>
            <a:chExt cx="2375727" cy="1587851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125231" y="1415110"/>
              <a:ext cx="2375727" cy="1565621"/>
            </a:xfrm>
            <a:prstGeom prst="rect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6153" name="Object 9"/>
            <p:cNvGraphicFramePr>
              <a:graphicFrameLocks noChangeAspect="1"/>
            </p:cNvGraphicFramePr>
            <p:nvPr/>
          </p:nvGraphicFramePr>
          <p:xfrm>
            <a:off x="5214942" y="1500174"/>
            <a:ext cx="2143140" cy="1502787"/>
          </p:xfrm>
          <a:graphic>
            <a:graphicData uri="http://schemas.openxmlformats.org/presentationml/2006/ole">
              <p:oleObj spid="_x0000_s6153" name="Формула" r:id="rId3" imgW="850680" imgH="596880" progId="Equation.3">
                <p:embed/>
              </p:oleObj>
            </a:graphicData>
          </a:graphic>
        </p:graphicFrame>
      </p:grpSp>
      <p:sp>
        <p:nvSpPr>
          <p:cNvPr id="6156" name="TextBox 21"/>
          <p:cNvSpPr txBox="1">
            <a:spLocks noChangeArrowheads="1"/>
          </p:cNvSpPr>
          <p:nvPr/>
        </p:nvSpPr>
        <p:spPr bwMode="auto">
          <a:xfrm>
            <a:off x="428625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4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=3        Найти: а</a:t>
            </a:r>
          </a:p>
          <a:p>
            <a:endParaRPr lang="ru-RU"/>
          </a:p>
        </p:txBody>
      </p:sp>
      <p:grpSp>
        <p:nvGrpSpPr>
          <p:cNvPr id="6157" name="Группа 34"/>
          <p:cNvGrpSpPr>
            <a:grpSpLocks/>
          </p:cNvGrpSpPr>
          <p:nvPr/>
        </p:nvGrpSpPr>
        <p:grpSpPr bwMode="auto">
          <a:xfrm>
            <a:off x="500063" y="1071563"/>
            <a:ext cx="2428875" cy="2357437"/>
            <a:chOff x="642910" y="1500174"/>
            <a:chExt cx="2500330" cy="2500330"/>
          </a:xfrm>
        </p:grpSpPr>
        <p:sp>
          <p:nvSpPr>
            <p:cNvPr id="6" name="Овал 5"/>
            <p:cNvSpPr/>
            <p:nvPr/>
          </p:nvSpPr>
          <p:spPr>
            <a:xfrm>
              <a:off x="1857122" y="2786539"/>
              <a:ext cx="55563" cy="53879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6150" name="Object 2"/>
            <p:cNvGraphicFramePr>
              <a:graphicFrameLocks noChangeAspect="1"/>
            </p:cNvGraphicFramePr>
            <p:nvPr/>
          </p:nvGraphicFramePr>
          <p:xfrm>
            <a:off x="1867989" y="2164382"/>
            <a:ext cx="402984" cy="425880"/>
          </p:xfrm>
          <a:graphic>
            <a:graphicData uri="http://schemas.openxmlformats.org/presentationml/2006/ole">
              <p:oleObj spid="_x0000_s6150" name="Формула" r:id="rId4" imgW="152280" imgH="164880" progId="Equation.3">
                <p:embed/>
              </p:oleObj>
            </a:graphicData>
          </a:graphic>
        </p:graphicFrame>
        <p:graphicFrame>
          <p:nvGraphicFramePr>
            <p:cNvPr id="6151" name="Object 3"/>
            <p:cNvGraphicFramePr>
              <a:graphicFrameLocks noChangeAspect="1"/>
            </p:cNvGraphicFramePr>
            <p:nvPr/>
          </p:nvGraphicFramePr>
          <p:xfrm>
            <a:off x="1357290" y="2574737"/>
            <a:ext cx="331789" cy="359632"/>
          </p:xfrm>
          <a:graphic>
            <a:graphicData uri="http://schemas.openxmlformats.org/presentationml/2006/ole">
              <p:oleObj spid="_x0000_s6151" name="Формула" r:id="rId5" imgW="114120" imgH="126720" progId="Equation.3">
                <p:embed/>
              </p:oleObj>
            </a:graphicData>
          </a:graphic>
        </p:graphicFrame>
        <p:graphicFrame>
          <p:nvGraphicFramePr>
            <p:cNvPr id="6152" name="Object 4"/>
            <p:cNvGraphicFramePr>
              <a:graphicFrameLocks noChangeAspect="1"/>
            </p:cNvGraphicFramePr>
            <p:nvPr/>
          </p:nvGraphicFramePr>
          <p:xfrm>
            <a:off x="1706840" y="2865136"/>
            <a:ext cx="485775" cy="657226"/>
          </p:xfrm>
          <a:graphic>
            <a:graphicData uri="http://schemas.openxmlformats.org/presentationml/2006/ole">
              <p:oleObj spid="_x0000_s6152" name="Формула" r:id="rId6" imgW="164880" imgH="228600" progId="Equation.3">
                <p:embed/>
              </p:oleObj>
            </a:graphicData>
          </a:graphic>
        </p:graphicFrame>
        <p:sp>
          <p:nvSpPr>
            <p:cNvPr id="10" name="Овал 9"/>
            <p:cNvSpPr/>
            <p:nvPr/>
          </p:nvSpPr>
          <p:spPr>
            <a:xfrm>
              <a:off x="642910" y="1500174"/>
              <a:ext cx="2500330" cy="2500330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>
              <a:off x="856990" y="1500174"/>
              <a:ext cx="2072169" cy="1929548"/>
            </a:xfrm>
            <a:prstGeom prst="triangl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2" name="Прямая соединительная линия 11"/>
            <p:cNvCxnSpPr>
              <a:endCxn id="6" idx="7"/>
            </p:cNvCxnSpPr>
            <p:nvPr/>
          </p:nvCxnSpPr>
          <p:spPr>
            <a:xfrm rot="16200000" flipH="1">
              <a:off x="1268189" y="2156950"/>
              <a:ext cx="1264477" cy="8172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11" idx="1"/>
            </p:cNvCxnSpPr>
            <p:nvPr/>
          </p:nvCxnSpPr>
          <p:spPr>
            <a:xfrm rot="10800000" flipH="1" flipV="1">
              <a:off x="1375033" y="2463264"/>
              <a:ext cx="482089" cy="323275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18"/>
          <p:cNvGrpSpPr>
            <a:grpSpLocks/>
          </p:cNvGrpSpPr>
          <p:nvPr/>
        </p:nvGrpSpPr>
        <p:grpSpPr bwMode="auto">
          <a:xfrm>
            <a:off x="5643563" y="1143000"/>
            <a:ext cx="3371850" cy="1285875"/>
            <a:chOff x="4987002" y="2786058"/>
            <a:chExt cx="3371212" cy="128588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87002" y="2786058"/>
              <a:ext cx="3371212" cy="1285884"/>
            </a:xfrm>
            <a:prstGeom prst="rect">
              <a:avLst/>
            </a:prstGeom>
            <a:solidFill>
              <a:schemeClr val="bg1">
                <a:lumMod val="65000"/>
                <a:alpha val="29000"/>
              </a:schemeClr>
            </a:solidFill>
            <a:ln>
              <a:solidFill>
                <a:schemeClr val="bg1">
                  <a:lumMod val="65000"/>
                  <a:alpha val="8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5143505" y="2786058"/>
            <a:ext cx="3071834" cy="1216230"/>
          </p:xfrm>
          <a:graphic>
            <a:graphicData uri="http://schemas.openxmlformats.org/presentationml/2006/ole">
              <p:oleObj spid="_x0000_s6149" name="Формула" r:id="rId7" imgW="1041120" imgH="419040" progId="Equation.3">
                <p:embed/>
              </p:oleObj>
            </a:graphicData>
          </a:graphic>
        </p:graphicFrame>
      </p:grp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3071813" y="2714625"/>
          <a:ext cx="4100512" cy="1714500"/>
        </p:xfrm>
        <a:graphic>
          <a:graphicData uri="http://schemas.openxmlformats.org/presentationml/2006/ole">
            <p:oleObj spid="_x0000_s6146" name="Формула" r:id="rId8" imgW="1396800" imgH="583920" progId="Equation.3">
              <p:embed/>
            </p:oleObj>
          </a:graphicData>
        </a:graphic>
      </p:graphicFrame>
      <p:graphicFrame>
        <p:nvGraphicFramePr>
          <p:cNvPr id="27656" name="Object 3"/>
          <p:cNvGraphicFramePr>
            <a:graphicFrameLocks noChangeAspect="1"/>
          </p:cNvGraphicFramePr>
          <p:nvPr/>
        </p:nvGraphicFramePr>
        <p:xfrm>
          <a:off x="293688" y="4214813"/>
          <a:ext cx="8564562" cy="1244600"/>
        </p:xfrm>
        <a:graphic>
          <a:graphicData uri="http://schemas.openxmlformats.org/presentationml/2006/ole">
            <p:oleObj spid="_x0000_s6147" name="Формула" r:id="rId9" imgW="2971800" imgH="431640" progId="Equation.3">
              <p:embed/>
            </p:oleObj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3160713" y="5545138"/>
          <a:ext cx="2268537" cy="871537"/>
        </p:xfrm>
        <a:graphic>
          <a:graphicData uri="http://schemas.openxmlformats.org/presentationml/2006/ole">
            <p:oleObj spid="_x0000_s6148" name="Формула" r:id="rId10" imgW="660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067050" y="5448300"/>
            <a:ext cx="2357438" cy="1143000"/>
          </a:xfrm>
          <a:prstGeom prst="rect">
            <a:avLst/>
          </a:prstGeom>
          <a:solidFill>
            <a:schemeClr val="bg1">
              <a:lumMod val="65000"/>
              <a:alpha val="2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9" name="TextBox 21"/>
          <p:cNvSpPr txBox="1">
            <a:spLocks noChangeArrowheads="1"/>
          </p:cNvSpPr>
          <p:nvPr/>
        </p:nvSpPr>
        <p:spPr bwMode="auto">
          <a:xfrm>
            <a:off x="357188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5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        Найти: а</a:t>
            </a:r>
          </a:p>
          <a:p>
            <a:endParaRPr lang="ru-RU"/>
          </a:p>
        </p:txBody>
      </p:sp>
      <p:grpSp>
        <p:nvGrpSpPr>
          <p:cNvPr id="7180" name="Группа 20"/>
          <p:cNvGrpSpPr>
            <a:grpSpLocks/>
          </p:cNvGrpSpPr>
          <p:nvPr/>
        </p:nvGrpSpPr>
        <p:grpSpPr bwMode="auto">
          <a:xfrm>
            <a:off x="642938" y="1000125"/>
            <a:ext cx="2428875" cy="2357438"/>
            <a:chOff x="1500166" y="1357298"/>
            <a:chExt cx="1928826" cy="1857388"/>
          </a:xfrm>
        </p:grpSpPr>
        <p:sp>
          <p:nvSpPr>
            <p:cNvPr id="4" name="Овал 3"/>
            <p:cNvSpPr/>
            <p:nvPr/>
          </p:nvSpPr>
          <p:spPr>
            <a:xfrm>
              <a:off x="1500166" y="1357298"/>
              <a:ext cx="1928826" cy="1857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96423" y="1619959"/>
              <a:ext cx="1341354" cy="1308301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2449451" y="2220327"/>
              <a:ext cx="45384" cy="45028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2444104" y="2239650"/>
              <a:ext cx="719190" cy="653027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1"/>
              <a:endCxn id="5" idx="2"/>
            </p:cNvCxnSpPr>
            <p:nvPr/>
          </p:nvCxnSpPr>
          <p:spPr>
            <a:xfrm rot="16200000" flipH="1">
              <a:off x="2111217" y="2572378"/>
              <a:ext cx="701679" cy="10085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75" name="Object 8"/>
            <p:cNvGraphicFramePr>
              <a:graphicFrameLocks noChangeAspect="1"/>
            </p:cNvGraphicFramePr>
            <p:nvPr/>
          </p:nvGraphicFramePr>
          <p:xfrm>
            <a:off x="2720541" y="2214554"/>
            <a:ext cx="329714" cy="357190"/>
          </p:xfrm>
          <a:graphic>
            <a:graphicData uri="http://schemas.openxmlformats.org/presentationml/2006/ole">
              <p:oleObj spid="_x0000_s7175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7176" name="Object 9"/>
            <p:cNvGraphicFramePr>
              <a:graphicFrameLocks noChangeAspect="1"/>
            </p:cNvGraphicFramePr>
            <p:nvPr/>
          </p:nvGraphicFramePr>
          <p:xfrm>
            <a:off x="2214546" y="2428868"/>
            <a:ext cx="271464" cy="301627"/>
          </p:xfrm>
          <a:graphic>
            <a:graphicData uri="http://schemas.openxmlformats.org/presentationml/2006/ole">
              <p:oleObj spid="_x0000_s7176" name="Формула" r:id="rId4" imgW="114120" imgH="126720" progId="Equation.3">
                <p:embed/>
              </p:oleObj>
            </a:graphicData>
          </a:graphic>
        </p:graphicFrame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2285984" y="1460298"/>
            <a:ext cx="428628" cy="520476"/>
          </p:xfrm>
          <a:graphic>
            <a:graphicData uri="http://schemas.openxmlformats.org/presentationml/2006/ole">
              <p:oleObj spid="_x0000_s7177" name="Формула" r:id="rId5" imgW="177480" imgH="215640" progId="Equation.3">
                <p:embed/>
              </p:oleObj>
            </a:graphicData>
          </a:graphic>
        </p:graphicFrame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3143250" y="928688"/>
            <a:ext cx="2376488" cy="1587500"/>
            <a:chOff x="5125231" y="1415110"/>
            <a:chExt cx="2375727" cy="1587851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125231" y="1415110"/>
              <a:ext cx="2375727" cy="1565621"/>
            </a:xfrm>
            <a:prstGeom prst="rect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7174" name="Object 5"/>
            <p:cNvGraphicFramePr>
              <a:graphicFrameLocks noChangeAspect="1"/>
            </p:cNvGraphicFramePr>
            <p:nvPr/>
          </p:nvGraphicFramePr>
          <p:xfrm>
            <a:off x="5214942" y="1500174"/>
            <a:ext cx="2143140" cy="1502787"/>
          </p:xfrm>
          <a:graphic>
            <a:graphicData uri="http://schemas.openxmlformats.org/presentationml/2006/ole">
              <p:oleObj spid="_x0000_s7174" name="Формула" r:id="rId6" imgW="850680" imgH="596880" progId="Equation.3">
                <p:embed/>
              </p:oleObj>
            </a:graphicData>
          </a:graphic>
        </p:graphicFrame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5643563" y="1143000"/>
            <a:ext cx="3371850" cy="1285875"/>
            <a:chOff x="4987002" y="2786058"/>
            <a:chExt cx="3371212" cy="128588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87002" y="2786058"/>
              <a:ext cx="3371212" cy="1285884"/>
            </a:xfrm>
            <a:prstGeom prst="rect">
              <a:avLst/>
            </a:prstGeom>
            <a:solidFill>
              <a:schemeClr val="bg1">
                <a:lumMod val="65000"/>
                <a:alpha val="29000"/>
              </a:schemeClr>
            </a:solidFill>
            <a:ln>
              <a:solidFill>
                <a:schemeClr val="bg1">
                  <a:lumMod val="65000"/>
                  <a:alpha val="8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5143505" y="2786058"/>
            <a:ext cx="3071834" cy="1216230"/>
          </p:xfrm>
          <a:graphic>
            <a:graphicData uri="http://schemas.openxmlformats.org/presentationml/2006/ole">
              <p:oleObj spid="_x0000_s7173" name="Формула" r:id="rId7" imgW="1041120" imgH="419040" progId="Equation.3">
                <p:embed/>
              </p:oleObj>
            </a:graphicData>
          </a:graphic>
        </p:graphicFrame>
      </p:grp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2755900" y="2678113"/>
          <a:ext cx="4733925" cy="1789112"/>
        </p:xfrm>
        <a:graphic>
          <a:graphicData uri="http://schemas.openxmlformats.org/presentationml/2006/ole">
            <p:oleObj spid="_x0000_s7170" name="Формула" r:id="rId8" imgW="1612800" imgH="609480" progId="Equation.3">
              <p:embed/>
            </p:oleObj>
          </a:graphicData>
        </a:graphic>
      </p:graphicFrame>
      <p:graphicFrame>
        <p:nvGraphicFramePr>
          <p:cNvPr id="28680" name="Object 3"/>
          <p:cNvGraphicFramePr>
            <a:graphicFrameLocks noChangeAspect="1"/>
          </p:cNvGraphicFramePr>
          <p:nvPr/>
        </p:nvGraphicFramePr>
        <p:xfrm>
          <a:off x="93663" y="4214813"/>
          <a:ext cx="8966200" cy="1244600"/>
        </p:xfrm>
        <a:graphic>
          <a:graphicData uri="http://schemas.openxmlformats.org/presentationml/2006/ole">
            <p:oleObj spid="_x0000_s7171" name="Формула" r:id="rId9" imgW="3111480" imgH="431640" progId="Equation.3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3465513" y="5610225"/>
          <a:ext cx="1657350" cy="741363"/>
        </p:xfrm>
        <a:graphic>
          <a:graphicData uri="http://schemas.openxmlformats.org/presentationml/2006/ole">
            <p:oleObj spid="_x0000_s7172" name="Формула" r:id="rId10" imgW="482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067050" y="5357813"/>
            <a:ext cx="2433638" cy="1357312"/>
          </a:xfrm>
          <a:prstGeom prst="rect">
            <a:avLst/>
          </a:prstGeom>
          <a:solidFill>
            <a:schemeClr val="bg1">
              <a:lumMod val="65000"/>
              <a:alpha val="28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3143250" y="928688"/>
            <a:ext cx="2376488" cy="1587500"/>
            <a:chOff x="5125231" y="1415110"/>
            <a:chExt cx="2375727" cy="1587851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125231" y="1415110"/>
              <a:ext cx="2375727" cy="1565621"/>
            </a:xfrm>
            <a:prstGeom prst="rect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8201" name="Object 5"/>
            <p:cNvGraphicFramePr>
              <a:graphicFrameLocks noChangeAspect="1"/>
            </p:cNvGraphicFramePr>
            <p:nvPr/>
          </p:nvGraphicFramePr>
          <p:xfrm>
            <a:off x="5214942" y="1500174"/>
            <a:ext cx="2143140" cy="1502787"/>
          </p:xfrm>
          <a:graphic>
            <a:graphicData uri="http://schemas.openxmlformats.org/presentationml/2006/ole">
              <p:oleObj spid="_x0000_s8201" name="Формула" r:id="rId3" imgW="850680" imgH="596880" progId="Equation.3">
                <p:embed/>
              </p:oleObj>
            </a:graphicData>
          </a:graphic>
        </p:graphicFrame>
      </p:grp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5643563" y="1143000"/>
            <a:ext cx="3371850" cy="1285875"/>
            <a:chOff x="4987002" y="2786058"/>
            <a:chExt cx="3371212" cy="128588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87002" y="2786058"/>
              <a:ext cx="3371212" cy="1285884"/>
            </a:xfrm>
            <a:prstGeom prst="rect">
              <a:avLst/>
            </a:prstGeom>
            <a:solidFill>
              <a:schemeClr val="bg1">
                <a:lumMod val="65000"/>
                <a:alpha val="29000"/>
              </a:schemeClr>
            </a:solidFill>
            <a:ln>
              <a:solidFill>
                <a:schemeClr val="bg1">
                  <a:lumMod val="65000"/>
                  <a:alpha val="8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5143505" y="2786058"/>
            <a:ext cx="3071834" cy="1216230"/>
          </p:xfrm>
          <a:graphic>
            <a:graphicData uri="http://schemas.openxmlformats.org/presentationml/2006/ole">
              <p:oleObj spid="_x0000_s8200" name="Формула" r:id="rId4" imgW="1041120" imgH="419040" progId="Equation.3">
                <p:embed/>
              </p:oleObj>
            </a:graphicData>
          </a:graphic>
        </p:graphicFrame>
      </p:grp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176588" y="2508250"/>
          <a:ext cx="4584700" cy="1789113"/>
        </p:xfrm>
        <a:graphic>
          <a:graphicData uri="http://schemas.openxmlformats.org/presentationml/2006/ole">
            <p:oleObj spid="_x0000_s8194" name="Формула" r:id="rId5" imgW="1562040" imgH="609480" progId="Equation.3">
              <p:embed/>
            </p:oleObj>
          </a:graphicData>
        </a:graphic>
      </p:graphicFrame>
      <p:graphicFrame>
        <p:nvGraphicFramePr>
          <p:cNvPr id="28680" name="Object 3"/>
          <p:cNvGraphicFramePr>
            <a:graphicFrameLocks noChangeAspect="1"/>
          </p:cNvGraphicFramePr>
          <p:nvPr/>
        </p:nvGraphicFramePr>
        <p:xfrm>
          <a:off x="422275" y="3963988"/>
          <a:ext cx="8307388" cy="1281112"/>
        </p:xfrm>
        <a:graphic>
          <a:graphicData uri="http://schemas.openxmlformats.org/presentationml/2006/ole">
            <p:oleObj spid="_x0000_s8195" name="Формула" r:id="rId6" imgW="2882880" imgH="444240" progId="Equation.3">
              <p:embed/>
            </p:oleObj>
          </a:graphicData>
        </a:graphic>
      </p:graphicFrame>
      <p:graphicFrame>
        <p:nvGraphicFramePr>
          <p:cNvPr id="28682" name="Object 9"/>
          <p:cNvGraphicFramePr>
            <a:graphicFrameLocks noChangeAspect="1"/>
          </p:cNvGraphicFramePr>
          <p:nvPr/>
        </p:nvGraphicFramePr>
        <p:xfrm>
          <a:off x="3355975" y="5260975"/>
          <a:ext cx="1876425" cy="1439863"/>
        </p:xfrm>
        <a:graphic>
          <a:graphicData uri="http://schemas.openxmlformats.org/presentationml/2006/ole">
            <p:oleObj spid="_x0000_s8196" name="Формула" r:id="rId7" imgW="545760" imgH="419040" progId="Equation.3">
              <p:embed/>
            </p:oleObj>
          </a:graphicData>
        </a:graphic>
      </p:graphicFrame>
      <p:sp>
        <p:nvSpPr>
          <p:cNvPr id="8205" name="TextBox 21"/>
          <p:cNvSpPr txBox="1">
            <a:spLocks noChangeArrowheads="1"/>
          </p:cNvSpPr>
          <p:nvPr/>
        </p:nvSpPr>
        <p:spPr bwMode="auto">
          <a:xfrm>
            <a:off x="285750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6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        Найти: а</a:t>
            </a:r>
          </a:p>
          <a:p>
            <a:endParaRPr lang="ru-RU"/>
          </a:p>
        </p:txBody>
      </p:sp>
      <p:grpSp>
        <p:nvGrpSpPr>
          <p:cNvPr id="8206" name="Группа 23"/>
          <p:cNvGrpSpPr>
            <a:grpSpLocks/>
          </p:cNvGrpSpPr>
          <p:nvPr/>
        </p:nvGrpSpPr>
        <p:grpSpPr bwMode="auto">
          <a:xfrm>
            <a:off x="285750" y="714375"/>
            <a:ext cx="2500313" cy="3071813"/>
            <a:chOff x="2428875" y="1571612"/>
            <a:chExt cx="2500313" cy="3071826"/>
          </a:xfrm>
        </p:grpSpPr>
        <p:sp>
          <p:nvSpPr>
            <p:cNvPr id="25" name="Овал 24"/>
            <p:cNvSpPr/>
            <p:nvPr/>
          </p:nvSpPr>
          <p:spPr bwMode="auto">
            <a:xfrm>
              <a:off x="2428875" y="2214553"/>
              <a:ext cx="2500313" cy="24288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 bwMode="auto">
            <a:xfrm>
              <a:off x="3694113" y="3357558"/>
              <a:ext cx="58737" cy="58737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8197" name="Object 2"/>
            <p:cNvGraphicFramePr>
              <a:graphicFrameLocks noChangeAspect="1"/>
            </p:cNvGraphicFramePr>
            <p:nvPr/>
          </p:nvGraphicFramePr>
          <p:xfrm>
            <a:off x="4000496" y="2786058"/>
            <a:ext cx="427037" cy="466725"/>
          </p:xfrm>
          <a:graphic>
            <a:graphicData uri="http://schemas.openxmlformats.org/presentationml/2006/ole">
              <p:oleObj spid="_x0000_s8197" name="Формула" r:id="rId8" imgW="152280" imgH="164880" progId="Equation.3">
                <p:embed/>
              </p:oleObj>
            </a:graphicData>
          </a:graphic>
        </p:graphicFrame>
        <p:graphicFrame>
          <p:nvGraphicFramePr>
            <p:cNvPr id="8198" name="Object 3"/>
            <p:cNvGraphicFramePr>
              <a:graphicFrameLocks noChangeAspect="1"/>
            </p:cNvGraphicFramePr>
            <p:nvPr/>
          </p:nvGraphicFramePr>
          <p:xfrm>
            <a:off x="3357554" y="2643182"/>
            <a:ext cx="352425" cy="393700"/>
          </p:xfrm>
          <a:graphic>
            <a:graphicData uri="http://schemas.openxmlformats.org/presentationml/2006/ole">
              <p:oleObj spid="_x0000_s8198" name="Формула" r:id="rId9" imgW="114120" imgH="126720" progId="Equation.3">
                <p:embed/>
              </p:oleObj>
            </a:graphicData>
          </a:graphic>
        </p:graphicFrame>
        <p:graphicFrame>
          <p:nvGraphicFramePr>
            <p:cNvPr id="8199" name="Object 4"/>
            <p:cNvGraphicFramePr>
              <a:graphicFrameLocks noChangeAspect="1"/>
            </p:cNvGraphicFramePr>
            <p:nvPr/>
          </p:nvGraphicFramePr>
          <p:xfrm>
            <a:off x="3500430" y="1571612"/>
            <a:ext cx="515937" cy="720725"/>
          </p:xfrm>
          <a:graphic>
            <a:graphicData uri="http://schemas.openxmlformats.org/presentationml/2006/ole">
              <p:oleObj spid="_x0000_s8199" name="Формула" r:id="rId10" imgW="164880" imgH="228600" progId="Equation.3">
                <p:embed/>
              </p:oleObj>
            </a:graphicData>
          </a:graphic>
        </p:graphicFrame>
        <p:sp>
          <p:nvSpPr>
            <p:cNvPr id="8209" name="AutoShape 19"/>
            <p:cNvSpPr>
              <a:spLocks noChangeArrowheads="1"/>
            </p:cNvSpPr>
            <p:nvPr/>
          </p:nvSpPr>
          <p:spPr bwMode="auto">
            <a:xfrm>
              <a:off x="2449513" y="2378065"/>
              <a:ext cx="2471737" cy="2071697"/>
            </a:xfrm>
            <a:prstGeom prst="hexagon">
              <a:avLst>
                <a:gd name="adj" fmla="val 28811"/>
                <a:gd name="vf" fmla="val 115470"/>
              </a:avLst>
            </a:prstGeom>
            <a:noFill/>
            <a:ln w="31750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3213892" y="2907500"/>
              <a:ext cx="1000129" cy="1587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>
              <a:endCxn id="8209" idx="2"/>
            </p:cNvCxnSpPr>
            <p:nvPr/>
          </p:nvCxnSpPr>
          <p:spPr>
            <a:xfrm rot="5400000" flipH="1" flipV="1">
              <a:off x="3494085" y="2598731"/>
              <a:ext cx="1050929" cy="60960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63" y="142875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ФОРМУЛЫ ДЛЯ ВЫЧИСЛЕНИЯ </a:t>
            </a:r>
          </a:p>
        </p:txBody>
      </p:sp>
      <p:sp>
        <p:nvSpPr>
          <p:cNvPr id="3" name="AutoShape 17"/>
          <p:cNvSpPr>
            <a:spLocks noChangeArrowheads="1"/>
          </p:cNvSpPr>
          <p:nvPr/>
        </p:nvSpPr>
        <p:spPr bwMode="auto">
          <a:xfrm>
            <a:off x="268288" y="1071563"/>
            <a:ext cx="1500187" cy="1143000"/>
          </a:xfrm>
          <a:prstGeom prst="triangle">
            <a:avLst>
              <a:gd name="adj" fmla="val 50000"/>
            </a:avLst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412750" y="3000375"/>
            <a:ext cx="1285875" cy="1214438"/>
          </a:xfrm>
          <a:prstGeom prst="rect">
            <a:avLst/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336550" y="5000625"/>
            <a:ext cx="1571625" cy="1357313"/>
          </a:xfrm>
          <a:prstGeom prst="hexagon">
            <a:avLst>
              <a:gd name="adj" fmla="val 28808"/>
              <a:gd name="vf" fmla="val 115470"/>
            </a:avLst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357438" y="1143000"/>
          <a:ext cx="2786062" cy="1136650"/>
        </p:xfrm>
        <a:graphic>
          <a:graphicData uri="http://schemas.openxmlformats.org/presentationml/2006/ole">
            <p:oleObj spid="_x0000_s9218" name="Формула" r:id="rId3" imgW="622080" imgH="253800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428875" y="2808288"/>
          <a:ext cx="2840038" cy="1079500"/>
        </p:xfrm>
        <a:graphic>
          <a:graphicData uri="http://schemas.openxmlformats.org/presentationml/2006/ole">
            <p:oleObj spid="_x0000_s9219" name="Формула" r:id="rId4" imgW="634680" imgH="24120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786063" y="4843463"/>
          <a:ext cx="1951037" cy="1103312"/>
        </p:xfrm>
        <a:graphic>
          <a:graphicData uri="http://schemas.openxmlformats.org/presentationml/2006/ole">
            <p:oleObj spid="_x0000_s9220" name="Формула" r:id="rId5" imgW="444240" imgH="22860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854700" y="1154113"/>
          <a:ext cx="2974975" cy="1143000"/>
        </p:xfrm>
        <a:graphic>
          <a:graphicData uri="http://schemas.openxmlformats.org/presentationml/2006/ole">
            <p:oleObj spid="_x0000_s9221" name="Формула" r:id="rId6" imgW="660240" imgH="25380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5976938" y="2957513"/>
          <a:ext cx="2239962" cy="1001712"/>
        </p:xfrm>
        <a:graphic>
          <a:graphicData uri="http://schemas.openxmlformats.org/presentationml/2006/ole">
            <p:oleObj spid="_x0000_s9222" name="Формула" r:id="rId7" imgW="482400" imgH="215640" progId="Equation.3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5746750" y="4484688"/>
          <a:ext cx="2420938" cy="1857375"/>
        </p:xfrm>
        <a:graphic>
          <a:graphicData uri="http://schemas.openxmlformats.org/presentationml/2006/ole">
            <p:oleObj spid="_x0000_s9223" name="Формула" r:id="rId8" imgW="545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Box 1"/>
          <p:cNvSpPr txBox="1">
            <a:spLocks noChangeArrowheads="1"/>
          </p:cNvSpPr>
          <p:nvPr/>
        </p:nvSpPr>
        <p:spPr bwMode="auto">
          <a:xfrm>
            <a:off x="2714625" y="142875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1087(5)</a:t>
            </a:r>
          </a:p>
        </p:txBody>
      </p:sp>
      <p:grpSp>
        <p:nvGrpSpPr>
          <p:cNvPr id="10251" name="Группа 20"/>
          <p:cNvGrpSpPr>
            <a:grpSpLocks/>
          </p:cNvGrpSpPr>
          <p:nvPr/>
        </p:nvGrpSpPr>
        <p:grpSpPr bwMode="auto">
          <a:xfrm>
            <a:off x="833438" y="1000125"/>
            <a:ext cx="2357437" cy="2214563"/>
            <a:chOff x="1500166" y="1357298"/>
            <a:chExt cx="1928826" cy="1857388"/>
          </a:xfrm>
        </p:grpSpPr>
        <p:sp>
          <p:nvSpPr>
            <p:cNvPr id="3" name="Овал 2"/>
            <p:cNvSpPr/>
            <p:nvPr/>
          </p:nvSpPr>
          <p:spPr>
            <a:xfrm>
              <a:off x="1500166" y="1357298"/>
              <a:ext cx="1928826" cy="1857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796309" y="1619596"/>
              <a:ext cx="1341735" cy="1308825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449642" y="2220084"/>
              <a:ext cx="45461" cy="45270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2444090" y="2239598"/>
              <a:ext cx="718989" cy="653333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1"/>
              <a:endCxn id="4" idx="2"/>
            </p:cNvCxnSpPr>
            <p:nvPr/>
          </p:nvCxnSpPr>
          <p:spPr>
            <a:xfrm rot="16200000" flipH="1">
              <a:off x="2111142" y="2571737"/>
              <a:ext cx="701679" cy="1168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47" name="Object 5"/>
            <p:cNvGraphicFramePr>
              <a:graphicFrameLocks noChangeAspect="1"/>
            </p:cNvGraphicFramePr>
            <p:nvPr/>
          </p:nvGraphicFramePr>
          <p:xfrm>
            <a:off x="2720541" y="2214554"/>
            <a:ext cx="329714" cy="357190"/>
          </p:xfrm>
          <a:graphic>
            <a:graphicData uri="http://schemas.openxmlformats.org/presentationml/2006/ole">
              <p:oleObj spid="_x0000_s10247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10248" name="Object 6"/>
            <p:cNvGraphicFramePr>
              <a:graphicFrameLocks noChangeAspect="1"/>
            </p:cNvGraphicFramePr>
            <p:nvPr/>
          </p:nvGraphicFramePr>
          <p:xfrm>
            <a:off x="2214546" y="2428868"/>
            <a:ext cx="271464" cy="301627"/>
          </p:xfrm>
          <a:graphic>
            <a:graphicData uri="http://schemas.openxmlformats.org/presentationml/2006/ole">
              <p:oleObj spid="_x0000_s10248" name="Формула" r:id="rId4" imgW="114120" imgH="126720" progId="Equation.3">
                <p:embed/>
              </p:oleObj>
            </a:graphicData>
          </a:graphic>
        </p:graphicFrame>
        <p:graphicFrame>
          <p:nvGraphicFramePr>
            <p:cNvPr id="10249" name="Object 7"/>
            <p:cNvGraphicFramePr>
              <a:graphicFrameLocks noChangeAspect="1"/>
            </p:cNvGraphicFramePr>
            <p:nvPr/>
          </p:nvGraphicFramePr>
          <p:xfrm>
            <a:off x="2285984" y="1460298"/>
            <a:ext cx="428628" cy="520476"/>
          </p:xfrm>
          <a:graphic>
            <a:graphicData uri="http://schemas.openxmlformats.org/presentationml/2006/ole">
              <p:oleObj spid="_x0000_s10249" name="Формула" r:id="rId5" imgW="177480" imgH="215640" progId="Equation.3">
                <p:embed/>
              </p:oleObj>
            </a:graphicData>
          </a:graphic>
        </p:graphicFrame>
      </p:grpSp>
      <p:sp>
        <p:nvSpPr>
          <p:cNvPr id="10252" name="TextBox 21"/>
          <p:cNvSpPr txBox="1">
            <a:spLocks noChangeArrowheads="1"/>
          </p:cNvSpPr>
          <p:nvPr/>
        </p:nvSpPr>
        <p:spPr bwMode="auto">
          <a:xfrm>
            <a:off x="4071938" y="785813"/>
            <a:ext cx="4143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 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S=16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=4</a:t>
            </a:r>
          </a:p>
          <a:p>
            <a:pPr algn="ctr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Найти: 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a, r, R, P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28688" y="5143500"/>
          <a:ext cx="2714625" cy="1006475"/>
        </p:xfrm>
        <a:graphic>
          <a:graphicData uri="http://schemas.openxmlformats.org/presentationml/2006/ole">
            <p:oleObj spid="_x0000_s10242" name="Формула" r:id="rId6" imgW="5587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86313" y="3143250"/>
          <a:ext cx="3432175" cy="1358900"/>
        </p:xfrm>
        <a:graphic>
          <a:graphicData uri="http://schemas.openxmlformats.org/presentationml/2006/ole">
            <p:oleObj spid="_x0000_s10243" name="Формула" r:id="rId7" imgW="10411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42938" y="3500438"/>
          <a:ext cx="3306762" cy="1296987"/>
        </p:xfrm>
        <a:graphic>
          <a:graphicData uri="http://schemas.openxmlformats.org/presentationml/2006/ole">
            <p:oleObj spid="_x0000_s10244" name="Формула" r:id="rId8" imgW="914400" imgH="419040" progId="Equation.3">
              <p:embed/>
            </p:oleObj>
          </a:graphicData>
        </a:graphic>
      </p:graphicFrame>
      <p:sp>
        <p:nvSpPr>
          <p:cNvPr id="10253" name="TextBox 25"/>
          <p:cNvSpPr txBox="1">
            <a:spLocks noChangeArrowheads="1"/>
          </p:cNvSpPr>
          <p:nvPr/>
        </p:nvSpPr>
        <p:spPr bwMode="auto">
          <a:xfrm>
            <a:off x="4286250" y="2214563"/>
            <a:ext cx="4500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C27AC"/>
                </a:solidFill>
                <a:latin typeface="Times New Roman" pitchFamily="18" charset="0"/>
                <a:cs typeface="Times New Roman" pitchFamily="18" charset="0"/>
              </a:rPr>
              <a:t>Мы знаем формулы:</a:t>
            </a:r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4929188" y="4714875"/>
          <a:ext cx="2071687" cy="787400"/>
        </p:xfrm>
        <a:graphic>
          <a:graphicData uri="http://schemas.openxmlformats.org/presentationml/2006/ole">
            <p:oleObj spid="_x0000_s10245" name="Формула" r:id="rId9" imgW="634680" imgH="241200" progId="Equation.3">
              <p:embed/>
            </p:oleObj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5072063" y="5715000"/>
          <a:ext cx="1643062" cy="735013"/>
        </p:xfrm>
        <a:graphic>
          <a:graphicData uri="http://schemas.openxmlformats.org/presentationml/2006/ole">
            <p:oleObj spid="_x0000_s10246" name="Формула" r:id="rId10" imgW="482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Box 1"/>
          <p:cNvSpPr txBox="1">
            <a:spLocks noChangeArrowheads="1"/>
          </p:cNvSpPr>
          <p:nvPr/>
        </p:nvSpPr>
        <p:spPr bwMode="auto">
          <a:xfrm>
            <a:off x="2714625" y="142875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1088(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75" name="TextBox 21"/>
          <p:cNvSpPr txBox="1">
            <a:spLocks noChangeArrowheads="1"/>
          </p:cNvSpPr>
          <p:nvPr/>
        </p:nvSpPr>
        <p:spPr bwMode="auto">
          <a:xfrm>
            <a:off x="4071938" y="785813"/>
            <a:ext cx="4143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 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P=6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Найти: 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R, a, r, S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38" y="5357813"/>
          <a:ext cx="2643187" cy="979487"/>
        </p:xfrm>
        <a:graphic>
          <a:graphicData uri="http://schemas.openxmlformats.org/presentationml/2006/ole">
            <p:oleObj spid="_x0000_s11266" name="Формула" r:id="rId3" imgW="5587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0625" y="3000375"/>
          <a:ext cx="3432175" cy="1358900"/>
        </p:xfrm>
        <a:graphic>
          <a:graphicData uri="http://schemas.openxmlformats.org/presentationml/2006/ole">
            <p:oleObj spid="_x0000_s11267" name="Формула" r:id="rId4" imgW="10411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28688" y="3857625"/>
          <a:ext cx="3306762" cy="1296988"/>
        </p:xfrm>
        <a:graphic>
          <a:graphicData uri="http://schemas.openxmlformats.org/presentationml/2006/ole">
            <p:oleObj spid="_x0000_s11268" name="Формула" r:id="rId5" imgW="914400" imgH="419040" progId="Equation.3">
              <p:embed/>
            </p:oleObj>
          </a:graphicData>
        </a:graphic>
      </p:graphicFrame>
      <p:sp>
        <p:nvSpPr>
          <p:cNvPr id="11276" name="TextBox 25"/>
          <p:cNvSpPr txBox="1">
            <a:spLocks noChangeArrowheads="1"/>
          </p:cNvSpPr>
          <p:nvPr/>
        </p:nvSpPr>
        <p:spPr bwMode="auto">
          <a:xfrm>
            <a:off x="3929063" y="2071688"/>
            <a:ext cx="4500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C27AC"/>
                </a:solidFill>
                <a:latin typeface="Times New Roman" pitchFamily="18" charset="0"/>
                <a:cs typeface="Times New Roman" pitchFamily="18" charset="0"/>
              </a:rPr>
              <a:t>Мы знаем формулы:</a:t>
            </a:r>
          </a:p>
        </p:txBody>
      </p:sp>
      <p:grpSp>
        <p:nvGrpSpPr>
          <p:cNvPr id="11277" name="Группа 34"/>
          <p:cNvGrpSpPr>
            <a:grpSpLocks/>
          </p:cNvGrpSpPr>
          <p:nvPr/>
        </p:nvGrpSpPr>
        <p:grpSpPr bwMode="auto">
          <a:xfrm>
            <a:off x="500063" y="1071563"/>
            <a:ext cx="2500312" cy="2500312"/>
            <a:chOff x="642910" y="1500174"/>
            <a:chExt cx="2500330" cy="2500330"/>
          </a:xfrm>
        </p:grpSpPr>
        <p:sp>
          <p:nvSpPr>
            <p:cNvPr id="7" name="Овал 6"/>
            <p:cNvSpPr/>
            <p:nvPr/>
          </p:nvSpPr>
          <p:spPr>
            <a:xfrm>
              <a:off x="1857356" y="2786058"/>
              <a:ext cx="55563" cy="53975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1271" name="Object 5"/>
            <p:cNvGraphicFramePr>
              <a:graphicFrameLocks noChangeAspect="1"/>
            </p:cNvGraphicFramePr>
            <p:nvPr/>
          </p:nvGraphicFramePr>
          <p:xfrm>
            <a:off x="1867989" y="2164382"/>
            <a:ext cx="402984" cy="425880"/>
          </p:xfrm>
          <a:graphic>
            <a:graphicData uri="http://schemas.openxmlformats.org/presentationml/2006/ole">
              <p:oleObj spid="_x0000_s11271" name="Формула" r:id="rId6" imgW="152280" imgH="164880" progId="Equation.3">
                <p:embed/>
              </p:oleObj>
            </a:graphicData>
          </a:graphic>
        </p:graphicFrame>
        <p:graphicFrame>
          <p:nvGraphicFramePr>
            <p:cNvPr id="11272" name="Object 6"/>
            <p:cNvGraphicFramePr>
              <a:graphicFrameLocks noChangeAspect="1"/>
            </p:cNvGraphicFramePr>
            <p:nvPr/>
          </p:nvGraphicFramePr>
          <p:xfrm>
            <a:off x="1357290" y="2574737"/>
            <a:ext cx="331789" cy="359632"/>
          </p:xfrm>
          <a:graphic>
            <a:graphicData uri="http://schemas.openxmlformats.org/presentationml/2006/ole">
              <p:oleObj spid="_x0000_s11272" name="Формула" r:id="rId7" imgW="114120" imgH="126720" progId="Equation.3">
                <p:embed/>
              </p:oleObj>
            </a:graphicData>
          </a:graphic>
        </p:graphicFrame>
        <p:graphicFrame>
          <p:nvGraphicFramePr>
            <p:cNvPr id="11273" name="Object 7"/>
            <p:cNvGraphicFramePr>
              <a:graphicFrameLocks noChangeAspect="1"/>
            </p:cNvGraphicFramePr>
            <p:nvPr/>
          </p:nvGraphicFramePr>
          <p:xfrm>
            <a:off x="1706840" y="2865136"/>
            <a:ext cx="485775" cy="657226"/>
          </p:xfrm>
          <a:graphic>
            <a:graphicData uri="http://schemas.openxmlformats.org/presentationml/2006/ole">
              <p:oleObj spid="_x0000_s11273" name="Формула" r:id="rId8" imgW="164880" imgH="228600" progId="Equation.3">
                <p:embed/>
              </p:oleObj>
            </a:graphicData>
          </a:graphic>
        </p:graphicFrame>
        <p:sp>
          <p:nvSpPr>
            <p:cNvPr id="21" name="Овал 20"/>
            <p:cNvSpPr/>
            <p:nvPr/>
          </p:nvSpPr>
          <p:spPr>
            <a:xfrm>
              <a:off x="642910" y="1500174"/>
              <a:ext cx="2500330" cy="2500330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>
              <a:off x="857224" y="1500174"/>
              <a:ext cx="2071703" cy="1928826"/>
            </a:xfrm>
            <a:prstGeom prst="triangl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endCxn id="7" idx="7"/>
            </p:cNvCxnSpPr>
            <p:nvPr/>
          </p:nvCxnSpPr>
          <p:spPr>
            <a:xfrm rot="16200000" flipH="1">
              <a:off x="1268390" y="2157404"/>
              <a:ext cx="1265246" cy="7937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23" idx="1"/>
            </p:cNvCxnSpPr>
            <p:nvPr/>
          </p:nvCxnSpPr>
          <p:spPr>
            <a:xfrm rot="10800000" flipH="1" flipV="1">
              <a:off x="1374752" y="2463793"/>
              <a:ext cx="482603" cy="322265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5072063" y="4500563"/>
          <a:ext cx="2276475" cy="928687"/>
        </p:xfrm>
        <a:graphic>
          <a:graphicData uri="http://schemas.openxmlformats.org/presentationml/2006/ole">
            <p:oleObj spid="_x0000_s11269" name="Формула" r:id="rId9" imgW="622080" imgH="253800" progId="Equation.3">
              <p:embed/>
            </p:oleObj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5143500" y="5572125"/>
          <a:ext cx="2357438" cy="906463"/>
        </p:xfrm>
        <a:graphic>
          <a:graphicData uri="http://schemas.openxmlformats.org/presentationml/2006/ole">
            <p:oleObj spid="_x0000_s11270" name="Формула" r:id="rId10" imgW="660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 bwMode="auto">
          <a:xfrm>
            <a:off x="833438" y="1000125"/>
            <a:ext cx="2357437" cy="221456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195388" y="1312863"/>
            <a:ext cx="1639887" cy="1560512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 bwMode="auto">
          <a:xfrm>
            <a:off x="2000250" y="2051050"/>
            <a:ext cx="55563" cy="53975"/>
          </a:xfrm>
          <a:prstGeom prst="ellipse">
            <a:avLst/>
          </a:prstGeom>
          <a:solidFill>
            <a:srgbClr val="0C27AC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6" name="AutoShape 17"/>
          <p:cNvSpPr>
            <a:spLocks noChangeArrowheads="1"/>
          </p:cNvSpPr>
          <p:nvPr/>
        </p:nvSpPr>
        <p:spPr bwMode="auto">
          <a:xfrm>
            <a:off x="1060450" y="1000125"/>
            <a:ext cx="1928813" cy="17145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0C27A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2714625" y="142875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108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8" name="TextBox 21"/>
          <p:cNvSpPr txBox="1">
            <a:spLocks noChangeArrowheads="1"/>
          </p:cNvSpPr>
          <p:nvPr/>
        </p:nvSpPr>
        <p:spPr bwMode="auto">
          <a:xfrm>
            <a:off x="4071938" y="785813"/>
            <a:ext cx="1643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5472113" y="831850"/>
          <a:ext cx="1409700" cy="685800"/>
        </p:xfrm>
        <a:graphic>
          <a:graphicData uri="http://schemas.openxmlformats.org/presentationml/2006/ole">
            <p:oleObj spid="_x0000_s12290" name="Формула" r:id="rId3" imgW="469800" imgH="228600" progId="Equation.3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7072313" y="804863"/>
          <a:ext cx="1604962" cy="741362"/>
        </p:xfrm>
        <a:graphic>
          <a:graphicData uri="http://schemas.openxmlformats.org/presentationml/2006/ole">
            <p:oleObj spid="_x0000_s12291" name="Формула" r:id="rId4" imgW="495000" imgH="228600" progId="Equation.3">
              <p:embed/>
            </p:oleObj>
          </a:graphicData>
        </a:graphic>
      </p:graphicFrame>
      <p:sp>
        <p:nvSpPr>
          <p:cNvPr id="12299" name="TextBox 21"/>
          <p:cNvSpPr txBox="1">
            <a:spLocks noChangeArrowheads="1"/>
          </p:cNvSpPr>
          <p:nvPr/>
        </p:nvSpPr>
        <p:spPr bwMode="auto">
          <a:xfrm>
            <a:off x="4000500" y="1500188"/>
            <a:ext cx="1785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Найти:</a:t>
            </a:r>
          </a:p>
          <a:p>
            <a:endParaRPr lang="ru-RU"/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6003925" y="1589088"/>
          <a:ext cx="517525" cy="628650"/>
        </p:xfrm>
        <a:graphic>
          <a:graphicData uri="http://schemas.openxmlformats.org/presentationml/2006/ole">
            <p:oleObj spid="_x0000_s12292" name="Формула" r:id="rId5" imgW="177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TextBox 1"/>
          <p:cNvSpPr txBox="1">
            <a:spLocks noChangeArrowheads="1"/>
          </p:cNvSpPr>
          <p:nvPr/>
        </p:nvSpPr>
        <p:spPr bwMode="auto">
          <a:xfrm>
            <a:off x="2571750" y="142875"/>
            <a:ext cx="4286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Подведем итог</a:t>
            </a:r>
          </a:p>
        </p:txBody>
      </p:sp>
      <p:sp>
        <p:nvSpPr>
          <p:cNvPr id="13324" name="TextBox 25"/>
          <p:cNvSpPr txBox="1">
            <a:spLocks noChangeArrowheads="1"/>
          </p:cNvSpPr>
          <p:nvPr/>
        </p:nvSpPr>
        <p:spPr bwMode="auto">
          <a:xfrm>
            <a:off x="214313" y="857250"/>
            <a:ext cx="4500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C27AC"/>
                </a:solidFill>
                <a:latin typeface="Times New Roman" pitchFamily="18" charset="0"/>
                <a:cs typeface="Times New Roman" pitchFamily="18" charset="0"/>
              </a:rPr>
              <a:t>Мы знаем формулы: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8625" y="1643063"/>
          <a:ext cx="3432175" cy="1358900"/>
        </p:xfrm>
        <a:graphic>
          <a:graphicData uri="http://schemas.openxmlformats.org/presentationml/2006/ole">
            <p:oleObj spid="_x0000_s13314" name="Формула" r:id="rId3" imgW="1041120" imgH="419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8625" y="3500438"/>
          <a:ext cx="3306763" cy="1296987"/>
        </p:xfrm>
        <a:graphic>
          <a:graphicData uri="http://schemas.openxmlformats.org/presentationml/2006/ole">
            <p:oleObj spid="_x0000_s13315" name="Формула" r:id="rId4" imgW="914400" imgH="419040" progId="Equation.3">
              <p:embed/>
            </p:oleObj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2938" y="5143500"/>
          <a:ext cx="2643187" cy="979488"/>
        </p:xfrm>
        <a:graphic>
          <a:graphicData uri="http://schemas.openxmlformats.org/presentationml/2006/ole">
            <p:oleObj spid="_x0000_s13316" name="Формула" r:id="rId5" imgW="55872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65625" y="1714500"/>
          <a:ext cx="2101850" cy="857250"/>
        </p:xfrm>
        <a:graphic>
          <a:graphicData uri="http://schemas.openxmlformats.org/presentationml/2006/ole">
            <p:oleObj spid="_x0000_s13317" name="Формула" r:id="rId6" imgW="622080" imgH="2538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665913" y="1681163"/>
          <a:ext cx="2290762" cy="881062"/>
        </p:xfrm>
        <a:graphic>
          <a:graphicData uri="http://schemas.openxmlformats.org/presentationml/2006/ole">
            <p:oleObj spid="_x0000_s13318" name="Формула" r:id="rId7" imgW="660240" imgH="25380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418013" y="3190875"/>
          <a:ext cx="2168525" cy="823913"/>
        </p:xfrm>
        <a:graphic>
          <a:graphicData uri="http://schemas.openxmlformats.org/presentationml/2006/ole">
            <p:oleObj spid="_x0000_s13319" name="Формула" r:id="rId8" imgW="634680" imgH="24120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6897688" y="3244850"/>
          <a:ext cx="1717675" cy="769938"/>
        </p:xfrm>
        <a:graphic>
          <a:graphicData uri="http://schemas.openxmlformats.org/presentationml/2006/ole">
            <p:oleObj spid="_x0000_s13320" name="Формула" r:id="rId9" imgW="482400" imgH="215640" progId="Equation.3">
              <p:embed/>
            </p:oleObj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305300" y="5116513"/>
          <a:ext cx="1671638" cy="946150"/>
        </p:xfrm>
        <a:graphic>
          <a:graphicData uri="http://schemas.openxmlformats.org/presentationml/2006/ole">
            <p:oleObj spid="_x0000_s13321" name="Формула" r:id="rId10" imgW="444240" imgH="228600" progId="Equation.3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6456363" y="4751388"/>
          <a:ext cx="2235200" cy="1714500"/>
        </p:xfrm>
        <a:graphic>
          <a:graphicData uri="http://schemas.openxmlformats.org/presentationml/2006/ole">
            <p:oleObj spid="_x0000_s13322" name="Формула" r:id="rId11" imgW="545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857375" y="142875"/>
            <a:ext cx="5000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 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1928813" y="1785938"/>
            <a:ext cx="59293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3600" i="1">
                <a:latin typeface="Times New Roman" pitchFamily="18" charset="0"/>
                <a:cs typeface="Times New Roman" pitchFamily="18" charset="0"/>
              </a:rPr>
              <a:t> п.105-108 повторить;</a:t>
            </a:r>
          </a:p>
          <a:p>
            <a:pPr>
              <a:buFont typeface="Arial" charset="0"/>
              <a:buChar char="•"/>
            </a:pPr>
            <a:r>
              <a:rPr lang="ru-RU" sz="3600" i="1">
                <a:latin typeface="Times New Roman" pitchFamily="18" charset="0"/>
                <a:cs typeface="Times New Roman" pitchFamily="18" charset="0"/>
              </a:rPr>
              <a:t> выучить формулы;</a:t>
            </a:r>
          </a:p>
          <a:p>
            <a:pPr>
              <a:buFont typeface="Arial" charset="0"/>
              <a:buChar char="•"/>
            </a:pPr>
            <a:r>
              <a:rPr lang="ru-RU" sz="3600" i="1">
                <a:latin typeface="Times New Roman" pitchFamily="18" charset="0"/>
                <a:cs typeface="Times New Roman" pitchFamily="18" charset="0"/>
              </a:rPr>
              <a:t> № 1091, 1092, 1087(1,2)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ПРАВИЛЬНЫЙ МНОГОУГОЛЬНИК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468313" y="1484313"/>
            <a:ext cx="81756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Правильным многоугольником называется выпуклый многоугольник, у которого все углы равны и все стороны равны.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1600">
              <a:latin typeface="Calibri" pitchFamily="34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428750" y="3295650"/>
            <a:ext cx="1628775" cy="13573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3714750" y="3214688"/>
            <a:ext cx="1643063" cy="15716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6000750" y="3214688"/>
            <a:ext cx="1785938" cy="1571625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786313" y="5000625"/>
            <a:ext cx="1500187" cy="1285875"/>
          </a:xfrm>
          <a:prstGeom prst="hexagon">
            <a:avLst>
              <a:gd name="adj" fmla="val 2890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214563" y="5000625"/>
            <a:ext cx="1308100" cy="12160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76872"/>
            <a:ext cx="8820472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СПАСИБО ЗА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"/>
          <p:cNvGrpSpPr>
            <a:grpSpLocks/>
          </p:cNvGrpSpPr>
          <p:nvPr/>
        </p:nvGrpSpPr>
        <p:grpSpPr bwMode="auto">
          <a:xfrm>
            <a:off x="0" y="1714500"/>
            <a:ext cx="3143250" cy="2500313"/>
            <a:chOff x="1937977" y="1500174"/>
            <a:chExt cx="3562717" cy="2857520"/>
          </a:xfrm>
        </p:grpSpPr>
        <p:sp>
          <p:nvSpPr>
            <p:cNvPr id="2" name="Правильный пятиугольник 1"/>
            <p:cNvSpPr/>
            <p:nvPr/>
          </p:nvSpPr>
          <p:spPr>
            <a:xfrm>
              <a:off x="2429201" y="1500174"/>
              <a:ext cx="3071493" cy="2857520"/>
            </a:xfrm>
            <a:prstGeom prst="pentagon">
              <a:avLst/>
            </a:prstGeom>
            <a:solidFill>
              <a:srgbClr val="0070C0">
                <a:alpha val="37000"/>
              </a:srgbClr>
            </a:solidFill>
            <a:ln w="28575">
              <a:solidFill>
                <a:srgbClr val="2720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" name="Дуга 2"/>
            <p:cNvSpPr/>
            <p:nvPr/>
          </p:nvSpPr>
          <p:spPr>
            <a:xfrm rot="4046565">
              <a:off x="1974017" y="2266053"/>
              <a:ext cx="642262" cy="714343"/>
            </a:xfrm>
            <a:prstGeom prst="arc">
              <a:avLst>
                <a:gd name="adj1" fmla="val 16200000"/>
                <a:gd name="adj2" fmla="val 20384490"/>
              </a:avLst>
            </a:prstGeom>
            <a:ln w="22225">
              <a:solidFill>
                <a:srgbClr val="2720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028" name="Object 2"/>
            <p:cNvGraphicFramePr>
              <a:graphicFrameLocks noChangeAspect="1"/>
            </p:cNvGraphicFramePr>
            <p:nvPr/>
          </p:nvGraphicFramePr>
          <p:xfrm>
            <a:off x="2643174" y="2428868"/>
            <a:ext cx="452440" cy="542928"/>
          </p:xfrm>
          <a:graphic>
            <a:graphicData uri="http://schemas.openxmlformats.org/presentationml/2006/ole">
              <p:oleObj spid="_x0000_s1028" name="Формула" r:id="rId3" imgW="190440" imgH="228600" progId="Equation.3">
                <p:embed/>
              </p:oleObj>
            </a:graphicData>
          </a:graphic>
        </p:graphicFrame>
      </p:grpSp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285750" y="357188"/>
            <a:ext cx="8643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Сумма углов правильного </a:t>
            </a:r>
            <a:r>
              <a:rPr lang="en-US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-угольника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4429125" y="1357313"/>
          <a:ext cx="3473450" cy="1025525"/>
        </p:xfrm>
        <a:graphic>
          <a:graphicData uri="http://schemas.openxmlformats.org/presentationml/2006/ole">
            <p:oleObj spid="_x0000_s1026" name="Формула" r:id="rId4" imgW="774360" imgH="228600" progId="Equation.3">
              <p:embed/>
            </p:oleObj>
          </a:graphicData>
        </a:graphic>
      </p:graphicFrame>
      <p:sp>
        <p:nvSpPr>
          <p:cNvPr id="1031" name="TextBox 8"/>
          <p:cNvSpPr txBox="1">
            <a:spLocks noChangeArrowheads="1"/>
          </p:cNvSpPr>
          <p:nvPr/>
        </p:nvSpPr>
        <p:spPr bwMode="auto">
          <a:xfrm>
            <a:off x="1285875" y="5072063"/>
            <a:ext cx="7072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Угол правильного </a:t>
            </a:r>
            <a:r>
              <a:rPr lang="en-US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угольника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3571875" y="3143250"/>
          <a:ext cx="4857750" cy="1687513"/>
        </p:xfrm>
        <a:graphic>
          <a:graphicData uri="http://schemas.openxmlformats.org/presentationml/2006/ole">
            <p:oleObj spid="_x0000_s1027" name="Формула" r:id="rId5" imgW="11300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Вписанная и описанная окружность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071688" y="1500188"/>
            <a:ext cx="6588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Окружность называется вписанной в многоугольник,</a:t>
            </a:r>
          </a:p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все стороны многоугольника касаются этой окружности.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214563" y="3786188"/>
            <a:ext cx="62849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Окружность называется описанной около многоугольника, если все его вершины лежат на этой</a:t>
            </a:r>
          </a:p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окружности.</a:t>
            </a:r>
          </a:p>
        </p:txBody>
      </p:sp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285750" y="1428750"/>
            <a:ext cx="3071813" cy="1568450"/>
            <a:chOff x="1476375" y="1931988"/>
            <a:chExt cx="2108200" cy="1116012"/>
          </a:xfrm>
        </p:grpSpPr>
        <p:sp>
          <p:nvSpPr>
            <p:cNvPr id="22537" name="Oval 5"/>
            <p:cNvSpPr>
              <a:spLocks noChangeArrowheads="1"/>
            </p:cNvSpPr>
            <p:nvPr/>
          </p:nvSpPr>
          <p:spPr bwMode="auto">
            <a:xfrm>
              <a:off x="1908175" y="2924175"/>
              <a:ext cx="73025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38" name="AutoShape 7"/>
            <p:cNvSpPr>
              <a:spLocks noChangeArrowheads="1"/>
            </p:cNvSpPr>
            <p:nvPr/>
          </p:nvSpPr>
          <p:spPr bwMode="auto">
            <a:xfrm>
              <a:off x="1476375" y="2133600"/>
              <a:ext cx="1057275" cy="914400"/>
            </a:xfrm>
            <a:prstGeom prst="hexagon">
              <a:avLst>
                <a:gd name="adj" fmla="val 28906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39" name="Oval 8"/>
            <p:cNvSpPr>
              <a:spLocks noChangeArrowheads="1"/>
            </p:cNvSpPr>
            <p:nvPr/>
          </p:nvSpPr>
          <p:spPr bwMode="auto">
            <a:xfrm>
              <a:off x="1548283" y="2133051"/>
              <a:ext cx="914098" cy="914949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  <a:latin typeface="Calibri" pitchFamily="34" charset="0"/>
              </a:endParaRPr>
            </a:p>
          </p:txBody>
        </p:sp>
        <p:sp>
          <p:nvSpPr>
            <p:cNvPr id="22540" name="Text Box 14"/>
            <p:cNvSpPr txBox="1">
              <a:spLocks noChangeArrowheads="1"/>
            </p:cNvSpPr>
            <p:nvPr/>
          </p:nvSpPr>
          <p:spPr bwMode="auto">
            <a:xfrm>
              <a:off x="3400425" y="1931988"/>
              <a:ext cx="184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" name="Группа 11"/>
          <p:cNvGrpSpPr>
            <a:grpSpLocks/>
          </p:cNvGrpSpPr>
          <p:nvPr/>
        </p:nvGrpSpPr>
        <p:grpSpPr bwMode="auto">
          <a:xfrm>
            <a:off x="500063" y="4143375"/>
            <a:ext cx="1533525" cy="1373188"/>
            <a:chOff x="1403350" y="4365625"/>
            <a:chExt cx="1130300" cy="1079500"/>
          </a:xfrm>
        </p:grpSpPr>
        <p:sp>
          <p:nvSpPr>
            <p:cNvPr id="22535" name="Oval 16"/>
            <p:cNvSpPr>
              <a:spLocks noChangeArrowheads="1"/>
            </p:cNvSpPr>
            <p:nvPr/>
          </p:nvSpPr>
          <p:spPr bwMode="auto">
            <a:xfrm>
              <a:off x="1403350" y="4365625"/>
              <a:ext cx="1130300" cy="10795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36" name="AutoShape 17"/>
            <p:cNvSpPr>
              <a:spLocks noChangeArrowheads="1"/>
            </p:cNvSpPr>
            <p:nvPr/>
          </p:nvSpPr>
          <p:spPr bwMode="auto">
            <a:xfrm>
              <a:off x="1513338" y="4365625"/>
              <a:ext cx="910324" cy="863600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2875" y="1143000"/>
            <a:ext cx="56435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Окружность, вписанная в правильный многоугольник, касается сторон многоугольника в их серединах.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14313" y="3714750"/>
            <a:ext cx="6000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окружности, описанной около правильного многоугольника, совпадает с центром окружности, вписанной в тот же многоугольник.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Вписанная и описанная окружность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6215063" y="1285875"/>
            <a:ext cx="1633537" cy="1439863"/>
            <a:chOff x="3606" y="1207"/>
            <a:chExt cx="1029" cy="907"/>
          </a:xfrm>
        </p:grpSpPr>
        <p:sp>
          <p:nvSpPr>
            <p:cNvPr id="23563" name="AutoShape 7"/>
            <p:cNvSpPr>
              <a:spLocks noChangeArrowheads="1"/>
            </p:cNvSpPr>
            <p:nvPr/>
          </p:nvSpPr>
          <p:spPr bwMode="auto">
            <a:xfrm>
              <a:off x="3606" y="1207"/>
              <a:ext cx="1029" cy="90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64" name="Oval 8"/>
            <p:cNvSpPr>
              <a:spLocks noChangeArrowheads="1"/>
            </p:cNvSpPr>
            <p:nvPr/>
          </p:nvSpPr>
          <p:spPr bwMode="auto">
            <a:xfrm>
              <a:off x="3833" y="1525"/>
              <a:ext cx="576" cy="576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6286500" y="3857625"/>
            <a:ext cx="1670050" cy="1643063"/>
            <a:chOff x="3777" y="2750"/>
            <a:chExt cx="917" cy="905"/>
          </a:xfrm>
        </p:grpSpPr>
        <p:grpSp>
          <p:nvGrpSpPr>
            <p:cNvPr id="23559" name="Group 26"/>
            <p:cNvGrpSpPr>
              <a:grpSpLocks/>
            </p:cNvGrpSpPr>
            <p:nvPr/>
          </p:nvGrpSpPr>
          <p:grpSpPr bwMode="auto">
            <a:xfrm>
              <a:off x="3777" y="2750"/>
              <a:ext cx="917" cy="905"/>
              <a:chOff x="3787" y="2750"/>
              <a:chExt cx="907" cy="907"/>
            </a:xfrm>
          </p:grpSpPr>
          <p:sp>
            <p:nvSpPr>
              <p:cNvPr id="23561" name="Oval 24"/>
              <p:cNvSpPr>
                <a:spLocks noChangeArrowheads="1"/>
              </p:cNvSpPr>
              <p:nvPr/>
            </p:nvSpPr>
            <p:spPr bwMode="auto">
              <a:xfrm>
                <a:off x="3787" y="2750"/>
                <a:ext cx="907" cy="90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3562" name="Rectangle 25"/>
              <p:cNvSpPr>
                <a:spLocks noChangeArrowheads="1"/>
              </p:cNvSpPr>
              <p:nvPr/>
            </p:nvSpPr>
            <p:spPr bwMode="auto">
              <a:xfrm>
                <a:off x="3923" y="2886"/>
                <a:ext cx="635" cy="621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sp>
          <p:nvSpPr>
            <p:cNvPr id="23560" name="Oval 27"/>
            <p:cNvSpPr>
              <a:spLocks noChangeArrowheads="1"/>
            </p:cNvSpPr>
            <p:nvPr/>
          </p:nvSpPr>
          <p:spPr bwMode="auto">
            <a:xfrm>
              <a:off x="3923" y="2886"/>
              <a:ext cx="628" cy="5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63" y="142875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ФОРМУЛЫ ДЛЯ ВЫЧИСЛЕНИЯ 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214313" y="857250"/>
            <a:ext cx="6357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Площадь правильного многоугольника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46550" y="1428750"/>
          <a:ext cx="2890838" cy="1071563"/>
        </p:xfrm>
        <a:graphic>
          <a:graphicData uri="http://schemas.openxmlformats.org/presentationml/2006/ole">
            <p:oleObj spid="_x0000_s2050" name="Формула" r:id="rId3" imgW="558720" imgH="393480" progId="Equation.3">
              <p:embed/>
            </p:oleObj>
          </a:graphicData>
        </a:graphic>
      </p:graphicFrame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0" y="2643188"/>
            <a:ext cx="6929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3300"/>
                </a:solidFill>
                <a:latin typeface="Calibri" pitchFamily="34" charset="0"/>
              </a:rPr>
              <a:t>      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Сторона правильного многоугольника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68700" y="3071813"/>
          <a:ext cx="3790950" cy="1500187"/>
        </p:xfrm>
        <a:graphic>
          <a:graphicData uri="http://schemas.openxmlformats.org/presentationml/2006/ole">
            <p:oleObj spid="_x0000_s2051" name="Формула" r:id="rId4" imgW="1041120" imgH="419040" progId="Equation.3">
              <p:embed/>
            </p:oleObj>
          </a:graphicData>
        </a:graphic>
      </p:graphicFrame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14313" y="4429125"/>
            <a:ext cx="542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Радиус вписанной окружности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929063" y="5072063"/>
          <a:ext cx="3671887" cy="1439862"/>
        </p:xfrm>
        <a:graphic>
          <a:graphicData uri="http://schemas.openxmlformats.org/presentationml/2006/ole">
            <p:oleObj spid="_x0000_s2052" name="Формула" r:id="rId5" imgW="914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1"/>
          <p:cNvSpPr txBox="1">
            <a:spLocks noChangeArrowheads="1"/>
          </p:cNvSpPr>
          <p:nvPr/>
        </p:nvSpPr>
        <p:spPr bwMode="auto">
          <a:xfrm>
            <a:off x="357188" y="285750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1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=3        Найти: а</a:t>
            </a:r>
          </a:p>
          <a:p>
            <a:endParaRPr lang="ru-RU"/>
          </a:p>
        </p:txBody>
      </p:sp>
      <p:sp>
        <p:nvSpPr>
          <p:cNvPr id="24579" name="TextBox 21"/>
          <p:cNvSpPr txBox="1">
            <a:spLocks noChangeArrowheads="1"/>
          </p:cNvSpPr>
          <p:nvPr/>
        </p:nvSpPr>
        <p:spPr bwMode="auto">
          <a:xfrm>
            <a:off x="361950" y="1225550"/>
            <a:ext cx="82867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2 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=4        Найти: а</a:t>
            </a:r>
          </a:p>
          <a:p>
            <a:endParaRPr lang="ru-RU"/>
          </a:p>
        </p:txBody>
      </p:sp>
      <p:sp>
        <p:nvSpPr>
          <p:cNvPr id="24580" name="TextBox 21"/>
          <p:cNvSpPr txBox="1">
            <a:spLocks noChangeArrowheads="1"/>
          </p:cNvSpPr>
          <p:nvPr/>
        </p:nvSpPr>
        <p:spPr bwMode="auto">
          <a:xfrm>
            <a:off x="307975" y="2247900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3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=6        Найти: а</a:t>
            </a:r>
          </a:p>
          <a:p>
            <a:endParaRPr lang="ru-RU"/>
          </a:p>
        </p:txBody>
      </p:sp>
      <p:sp>
        <p:nvSpPr>
          <p:cNvPr id="24581" name="TextBox 21"/>
          <p:cNvSpPr txBox="1">
            <a:spLocks noChangeArrowheads="1"/>
          </p:cNvSpPr>
          <p:nvPr/>
        </p:nvSpPr>
        <p:spPr bwMode="auto">
          <a:xfrm>
            <a:off x="271463" y="323532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4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=3        Найти: а</a:t>
            </a:r>
          </a:p>
          <a:p>
            <a:endParaRPr lang="ru-RU"/>
          </a:p>
        </p:txBody>
      </p:sp>
      <p:sp>
        <p:nvSpPr>
          <p:cNvPr id="24582" name="TextBox 21"/>
          <p:cNvSpPr txBox="1">
            <a:spLocks noChangeArrowheads="1"/>
          </p:cNvSpPr>
          <p:nvPr/>
        </p:nvSpPr>
        <p:spPr bwMode="auto">
          <a:xfrm>
            <a:off x="357188" y="428942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5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        Найти: а</a:t>
            </a:r>
          </a:p>
          <a:p>
            <a:endParaRPr lang="ru-RU"/>
          </a:p>
        </p:txBody>
      </p:sp>
      <p:sp>
        <p:nvSpPr>
          <p:cNvPr id="24583" name="TextBox 21"/>
          <p:cNvSpPr txBox="1">
            <a:spLocks noChangeArrowheads="1"/>
          </p:cNvSpPr>
          <p:nvPr/>
        </p:nvSpPr>
        <p:spPr bwMode="auto">
          <a:xfrm>
            <a:off x="250825" y="5300663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6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        Найти: а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783013" y="1812925"/>
            <a:ext cx="4000500" cy="1643063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22600" y="5445125"/>
            <a:ext cx="2571750" cy="1000125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82" name="TextBox 21"/>
          <p:cNvSpPr txBox="1">
            <a:spLocks noChangeArrowheads="1"/>
          </p:cNvSpPr>
          <p:nvPr/>
        </p:nvSpPr>
        <p:spPr bwMode="auto">
          <a:xfrm>
            <a:off x="357188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1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=3   Найти: а</a:t>
            </a:r>
          </a:p>
          <a:p>
            <a:endParaRPr lang="ru-RU"/>
          </a:p>
        </p:txBody>
      </p:sp>
      <p:grpSp>
        <p:nvGrpSpPr>
          <p:cNvPr id="3083" name="Группа 34"/>
          <p:cNvGrpSpPr>
            <a:grpSpLocks/>
          </p:cNvGrpSpPr>
          <p:nvPr/>
        </p:nvGrpSpPr>
        <p:grpSpPr bwMode="auto">
          <a:xfrm>
            <a:off x="500063" y="1214438"/>
            <a:ext cx="2500312" cy="2500312"/>
            <a:chOff x="642910" y="1500174"/>
            <a:chExt cx="2500330" cy="2500330"/>
          </a:xfrm>
        </p:grpSpPr>
        <p:sp>
          <p:nvSpPr>
            <p:cNvPr id="4" name="Овал 3"/>
            <p:cNvSpPr/>
            <p:nvPr/>
          </p:nvSpPr>
          <p:spPr>
            <a:xfrm>
              <a:off x="1857356" y="2786058"/>
              <a:ext cx="55563" cy="53975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3077" name="Object 2"/>
            <p:cNvGraphicFramePr>
              <a:graphicFrameLocks noChangeAspect="1"/>
            </p:cNvGraphicFramePr>
            <p:nvPr/>
          </p:nvGraphicFramePr>
          <p:xfrm>
            <a:off x="1867989" y="2164382"/>
            <a:ext cx="402984" cy="425880"/>
          </p:xfrm>
          <a:graphic>
            <a:graphicData uri="http://schemas.openxmlformats.org/presentationml/2006/ole">
              <p:oleObj spid="_x0000_s3077" name="Формула" r:id="rId3" imgW="152280" imgH="164880" progId="Equation.3">
                <p:embed/>
              </p:oleObj>
            </a:graphicData>
          </a:graphic>
        </p:graphicFrame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1357290" y="2574737"/>
            <a:ext cx="331789" cy="359632"/>
          </p:xfrm>
          <a:graphic>
            <a:graphicData uri="http://schemas.openxmlformats.org/presentationml/2006/ole">
              <p:oleObj spid="_x0000_s3078" name="Формула" r:id="rId4" imgW="114120" imgH="126720" progId="Equation.3">
                <p:embed/>
              </p:oleObj>
            </a:graphicData>
          </a:graphic>
        </p:graphicFrame>
        <p:graphicFrame>
          <p:nvGraphicFramePr>
            <p:cNvPr id="3079" name="Object 4"/>
            <p:cNvGraphicFramePr>
              <a:graphicFrameLocks noChangeAspect="1"/>
            </p:cNvGraphicFramePr>
            <p:nvPr/>
          </p:nvGraphicFramePr>
          <p:xfrm>
            <a:off x="1706840" y="2865136"/>
            <a:ext cx="485775" cy="657226"/>
          </p:xfrm>
          <a:graphic>
            <a:graphicData uri="http://schemas.openxmlformats.org/presentationml/2006/ole">
              <p:oleObj spid="_x0000_s3079" name="Формула" r:id="rId5" imgW="164880" imgH="228600" progId="Equation.3">
                <p:embed/>
              </p:oleObj>
            </a:graphicData>
          </a:graphic>
        </p:graphicFrame>
        <p:sp>
          <p:nvSpPr>
            <p:cNvPr id="8" name="Овал 7"/>
            <p:cNvSpPr/>
            <p:nvPr/>
          </p:nvSpPr>
          <p:spPr>
            <a:xfrm>
              <a:off x="642910" y="1500174"/>
              <a:ext cx="2500330" cy="2500330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857224" y="1500174"/>
              <a:ext cx="2071703" cy="1928826"/>
            </a:xfrm>
            <a:prstGeom prst="triangl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endCxn id="4" idx="7"/>
            </p:cNvCxnSpPr>
            <p:nvPr/>
          </p:nvCxnSpPr>
          <p:spPr>
            <a:xfrm rot="16200000" flipH="1">
              <a:off x="1268390" y="2157404"/>
              <a:ext cx="1265246" cy="7937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9" idx="1"/>
            </p:cNvCxnSpPr>
            <p:nvPr/>
          </p:nvCxnSpPr>
          <p:spPr>
            <a:xfrm rot="10800000" flipH="1" flipV="1">
              <a:off x="1374752" y="2463793"/>
              <a:ext cx="482603" cy="322265"/>
            </a:xfrm>
            <a:prstGeom prst="line">
              <a:avLst/>
            </a:prstGeom>
            <a:ln w="2222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29063" y="1928813"/>
          <a:ext cx="3432175" cy="1358900"/>
        </p:xfrm>
        <a:graphic>
          <a:graphicData uri="http://schemas.openxmlformats.org/presentationml/2006/ole">
            <p:oleObj spid="_x0000_s3074" name="Формула" r:id="rId6" imgW="1041120" imgH="419040" progId="Equation.3">
              <p:embed/>
            </p:oleObj>
          </a:graphicData>
        </a:graphic>
      </p:graphicFrame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357188" y="4143375"/>
          <a:ext cx="8509000" cy="1285875"/>
        </p:xfrm>
        <a:graphic>
          <a:graphicData uri="http://schemas.openxmlformats.org/presentationml/2006/ole">
            <p:oleObj spid="_x0000_s3075" name="Формула" r:id="rId7" imgW="2857320" imgH="431640" progId="Equation.3">
              <p:embed/>
            </p:oleObj>
          </a:graphicData>
        </a:graphic>
      </p:graphicFrame>
      <p:graphicFrame>
        <p:nvGraphicFramePr>
          <p:cNvPr id="4103" name="Object 8"/>
          <p:cNvGraphicFramePr>
            <a:graphicFrameLocks noChangeAspect="1"/>
          </p:cNvGraphicFramePr>
          <p:nvPr/>
        </p:nvGraphicFramePr>
        <p:xfrm>
          <a:off x="3143250" y="5429250"/>
          <a:ext cx="2389188" cy="974725"/>
        </p:xfrm>
        <a:graphic>
          <a:graphicData uri="http://schemas.openxmlformats.org/presentationml/2006/ole">
            <p:oleObj spid="_x0000_s3076" name="Формула" r:id="rId8" imgW="622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794125" y="1801813"/>
            <a:ext cx="4000500" cy="1643062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22600" y="5445125"/>
            <a:ext cx="2571750" cy="1000125"/>
          </a:xfrm>
          <a:prstGeom prst="rect">
            <a:avLst/>
          </a:prstGeom>
          <a:solidFill>
            <a:schemeClr val="bg1">
              <a:lumMod val="65000"/>
              <a:alpha val="37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29063" y="1928813"/>
          <a:ext cx="3432175" cy="1358900"/>
        </p:xfrm>
        <a:graphic>
          <a:graphicData uri="http://schemas.openxmlformats.org/presentationml/2006/ole">
            <p:oleObj spid="_x0000_s4098" name="Формула" r:id="rId3" imgW="1041120" imgH="41904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319088" y="4143375"/>
          <a:ext cx="8585200" cy="1285875"/>
        </p:xfrm>
        <a:graphic>
          <a:graphicData uri="http://schemas.openxmlformats.org/presentationml/2006/ole">
            <p:oleObj spid="_x0000_s4099" name="Формула" r:id="rId4" imgW="2882880" imgH="431640" progId="Equation.3">
              <p:embed/>
            </p:oleObj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3119438" y="5453063"/>
          <a:ext cx="2438400" cy="925512"/>
        </p:xfrm>
        <a:graphic>
          <a:graphicData uri="http://schemas.openxmlformats.org/presentationml/2006/ole">
            <p:oleObj spid="_x0000_s4100" name="Формула" r:id="rId5" imgW="634680" imgH="241200" progId="Equation.3">
              <p:embed/>
            </p:oleObj>
          </a:graphicData>
        </a:graphic>
      </p:graphicFrame>
      <p:sp>
        <p:nvSpPr>
          <p:cNvPr id="4106" name="TextBox 21"/>
          <p:cNvSpPr txBox="1">
            <a:spLocks noChangeArrowheads="1"/>
          </p:cNvSpPr>
          <p:nvPr/>
        </p:nvSpPr>
        <p:spPr bwMode="auto">
          <a:xfrm>
            <a:off x="357188" y="142875"/>
            <a:ext cx="8286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2    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=4        Найти: а</a:t>
            </a:r>
          </a:p>
          <a:p>
            <a:endParaRPr lang="ru-RU"/>
          </a:p>
        </p:txBody>
      </p:sp>
      <p:grpSp>
        <p:nvGrpSpPr>
          <p:cNvPr id="4107" name="Группа 20"/>
          <p:cNvGrpSpPr>
            <a:grpSpLocks/>
          </p:cNvGrpSpPr>
          <p:nvPr/>
        </p:nvGrpSpPr>
        <p:grpSpPr bwMode="auto">
          <a:xfrm>
            <a:off x="785813" y="1143000"/>
            <a:ext cx="2500312" cy="2428875"/>
            <a:chOff x="1500166" y="1357298"/>
            <a:chExt cx="1928826" cy="1857388"/>
          </a:xfrm>
        </p:grpSpPr>
        <p:sp>
          <p:nvSpPr>
            <p:cNvPr id="19" name="Овал 18"/>
            <p:cNvSpPr/>
            <p:nvPr/>
          </p:nvSpPr>
          <p:spPr>
            <a:xfrm>
              <a:off x="1500166" y="1357298"/>
              <a:ext cx="1928826" cy="18573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796532" y="1619517"/>
              <a:ext cx="1340993" cy="1308669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449271" y="2220438"/>
              <a:ext cx="45312" cy="44917"/>
            </a:xfrm>
            <a:prstGeom prst="ellipse">
              <a:avLst/>
            </a:prstGeom>
            <a:solidFill>
              <a:srgbClr val="0C27AC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2444470" y="2240051"/>
              <a:ext cx="718676" cy="652739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21" idx="1"/>
              <a:endCxn id="20" idx="2"/>
            </p:cNvCxnSpPr>
            <p:nvPr/>
          </p:nvCxnSpPr>
          <p:spPr>
            <a:xfrm rot="16200000" flipH="1">
              <a:off x="2111289" y="2571836"/>
              <a:ext cx="701680" cy="11022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101" name="Object 8"/>
            <p:cNvGraphicFramePr>
              <a:graphicFrameLocks noChangeAspect="1"/>
            </p:cNvGraphicFramePr>
            <p:nvPr/>
          </p:nvGraphicFramePr>
          <p:xfrm>
            <a:off x="2720541" y="2214554"/>
            <a:ext cx="329714" cy="357190"/>
          </p:xfrm>
          <a:graphic>
            <a:graphicData uri="http://schemas.openxmlformats.org/presentationml/2006/ole">
              <p:oleObj spid="_x0000_s4101" name="Формула" r:id="rId6" imgW="152280" imgH="164880" progId="Equation.3">
                <p:embed/>
              </p:oleObj>
            </a:graphicData>
          </a:graphic>
        </p:graphicFrame>
        <p:graphicFrame>
          <p:nvGraphicFramePr>
            <p:cNvPr id="4102" name="Object 9"/>
            <p:cNvGraphicFramePr>
              <a:graphicFrameLocks noChangeAspect="1"/>
            </p:cNvGraphicFramePr>
            <p:nvPr/>
          </p:nvGraphicFramePr>
          <p:xfrm>
            <a:off x="2214546" y="2428868"/>
            <a:ext cx="271464" cy="301627"/>
          </p:xfrm>
          <a:graphic>
            <a:graphicData uri="http://schemas.openxmlformats.org/presentationml/2006/ole">
              <p:oleObj spid="_x0000_s4102" name="Формула" r:id="rId7" imgW="114120" imgH="126720" progId="Equation.3">
                <p:embed/>
              </p:oleObj>
            </a:graphicData>
          </a:graphic>
        </p:graphicFrame>
        <p:graphicFrame>
          <p:nvGraphicFramePr>
            <p:cNvPr id="4103" name="Object 10"/>
            <p:cNvGraphicFramePr>
              <a:graphicFrameLocks noChangeAspect="1"/>
            </p:cNvGraphicFramePr>
            <p:nvPr/>
          </p:nvGraphicFramePr>
          <p:xfrm>
            <a:off x="2285984" y="1460298"/>
            <a:ext cx="428628" cy="520476"/>
          </p:xfrm>
          <a:graphic>
            <a:graphicData uri="http://schemas.openxmlformats.org/presentationml/2006/ole">
              <p:oleObj spid="_x0000_s4103" name="Формула" r:id="rId8" imgW="17748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336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многоугольники</dc:title>
  <dc:creator>Айшаева Фердаус Сулеймановна</dc:creator>
  <cp:lastModifiedBy>AMM</cp:lastModifiedBy>
  <cp:revision>38</cp:revision>
  <dcterms:created xsi:type="dcterms:W3CDTF">2011-01-22T02:27:07Z</dcterms:created>
  <dcterms:modified xsi:type="dcterms:W3CDTF">2013-10-01T18:31:34Z</dcterms:modified>
</cp:coreProperties>
</file>